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5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028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780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026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462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303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518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459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699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6628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8CEE-9BE7-44F1-8A1E-9F71CA3E52AD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BCC6-FB65-4358-BBC3-E4C6358DB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32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381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367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803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704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178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1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454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6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248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3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4KFEJIEUrM" TargetMode="External"/><Relationship Id="rId2" Type="http://schemas.openxmlformats.org/officeDocument/2006/relationships/hyperlink" Target="http://www.library.illinois.edu/ugl/howdoi/webeval.html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ala.org/" TargetMode="External"/><Relationship Id="rId3" Type="http://schemas.openxmlformats.org/officeDocument/2006/relationships/hyperlink" Target="https://www.usa.gov/laws-and-regulations" TargetMode="External"/><Relationship Id="rId7" Type="http://schemas.openxmlformats.org/officeDocument/2006/relationships/hyperlink" Target="http://www.paralegals.org/i4a/pages/index.cfm?pageid=1" TargetMode="External"/><Relationship Id="rId2" Type="http://schemas.openxmlformats.org/officeDocument/2006/relationships/hyperlink" Target="http://www.bls.gov/ooh/legal/paralegals-and-legal-assistants.htm#tab-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aw.duke.edu/lib/research_guide/" TargetMode="External"/><Relationship Id="rId5" Type="http://schemas.openxmlformats.org/officeDocument/2006/relationships/hyperlink" Target="https://www.ilrg.com/" TargetMode="External"/><Relationship Id="rId4" Type="http://schemas.openxmlformats.org/officeDocument/2006/relationships/hyperlink" Target="https://www.supremecourt.gov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earch.proquest.com/help/academic/webframe.html?Publication_Search.html#Basic_Search.html" TargetMode="External"/><Relationship Id="rId2" Type="http://schemas.openxmlformats.org/officeDocument/2006/relationships/hyperlink" Target="http://proquest.libguides.com/medicaldatabase/tips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tmp"/><Relationship Id="rId5" Type="http://schemas.openxmlformats.org/officeDocument/2006/relationships/image" Target="../media/image9.tmp"/><Relationship Id="rId4" Type="http://schemas.openxmlformats.org/officeDocument/2006/relationships/hyperlink" Target="http://search.proquest.com/pqrl/myresearch/signin?accountid=144845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Paralegal</a:t>
            </a:r>
            <a:r>
              <a:rPr lang="en-US" b="1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64151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Search Strategies and Reliable Resources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 descr="File:United States Code Law Book Boston Public Library 6D2B195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664" y="4213263"/>
            <a:ext cx="1676400" cy="1085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6468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441" y="580670"/>
            <a:ext cx="9404723" cy="1400530"/>
          </a:xfrm>
        </p:spPr>
        <p:txBody>
          <a:bodyPr/>
          <a:lstStyle/>
          <a:p>
            <a:pPr algn="ctr"/>
            <a:r>
              <a:rPr lang="en-US" sz="2800" b="1" cap="none" dirty="0" smtClean="0">
                <a:latin typeface="Calibri" panose="020F0502020204030204" pitchFamily="34" charset="0"/>
              </a:rPr>
              <a:t>Before you begin an internet search, it is best to spend a few minutes thinking about what words and phrases will return the best results</a:t>
            </a:r>
            <a:r>
              <a:rPr lang="en-US" sz="2800" b="1" dirty="0" smtClean="0">
                <a:latin typeface="Calibri" panose="020F0502020204030204" pitchFamily="34" charset="0"/>
              </a:rPr>
              <a:t>: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52463" y="1981200"/>
            <a:ext cx="2946866" cy="576262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List key concepts/terms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5"/>
          </p:nvPr>
        </p:nvSpPr>
        <p:spPr>
          <a:ln w="28575">
            <a:solidFill>
              <a:schemeClr val="tx1"/>
            </a:solidFill>
          </a:ln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Calibri" panose="020F0502020204030204" pitchFamily="34" charset="0"/>
              </a:rPr>
              <a:t>“laymen’s” terms vs. professional terms</a:t>
            </a:r>
          </a:p>
          <a:p>
            <a:r>
              <a:rPr lang="en-US" sz="1600" dirty="0" smtClean="0">
                <a:latin typeface="Calibri" panose="020F0502020204030204" pitchFamily="34" charset="0"/>
              </a:rPr>
              <a:t>	Ex.  Abuse of authority or 	malfeasance.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Calibri" panose="020F0502020204030204" pitchFamily="34" charset="0"/>
              </a:rPr>
              <a:t>Consider synonyms, alternate or related terms.</a:t>
            </a:r>
          </a:p>
          <a:p>
            <a:r>
              <a:rPr lang="en-US" sz="1600" dirty="0" smtClean="0">
                <a:latin typeface="Calibri" panose="020F0502020204030204" pitchFamily="34" charset="0"/>
              </a:rPr>
              <a:t>	Ex. Temporary restraining 	order, provisional remedy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Calibri" panose="020F0502020204030204" pitchFamily="34" charset="0"/>
              </a:rPr>
              <a:t>Note acronyms or abbreviations.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Calibri" panose="020F0502020204030204" pitchFamily="34" charset="0"/>
              </a:rPr>
              <a:t>Correct spelling is important!</a:t>
            </a: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Phrase searching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	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6"/>
          </p:nvPr>
        </p:nvSpPr>
        <p:spPr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Calibri" panose="020F0502020204030204" pitchFamily="34" charset="0"/>
              </a:rPr>
              <a:t>If terms have more than one word enclose the phrase in </a:t>
            </a:r>
            <a:r>
              <a:rPr lang="en-US" sz="1600" b="1" dirty="0" smtClean="0">
                <a:latin typeface="Calibri" panose="020F0502020204030204" pitchFamily="34" charset="0"/>
              </a:rPr>
              <a:t>“quotation marks”.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Calibri" panose="020F0502020204030204" pitchFamily="34" charset="0"/>
              </a:rPr>
              <a:t>Otherwise most databases will put the word </a:t>
            </a:r>
            <a:r>
              <a:rPr lang="en-US" sz="1600" b="1" dirty="0" smtClean="0">
                <a:latin typeface="Calibri" panose="020F0502020204030204" pitchFamily="34" charset="0"/>
              </a:rPr>
              <a:t>OR </a:t>
            </a:r>
            <a:r>
              <a:rPr lang="en-US" sz="1600" dirty="0" smtClean="0">
                <a:latin typeface="Calibri" panose="020F0502020204030204" pitchFamily="34" charset="0"/>
              </a:rPr>
              <a:t>in-between the words, </a:t>
            </a:r>
            <a:r>
              <a:rPr lang="en-US" sz="1600" u="sng" dirty="0" smtClean="0">
                <a:latin typeface="Calibri" panose="020F0502020204030204" pitchFamily="34" charset="0"/>
              </a:rPr>
              <a:t>broadening</a:t>
            </a:r>
            <a:r>
              <a:rPr lang="en-US" sz="1600" dirty="0" smtClean="0">
                <a:latin typeface="Calibri" panose="020F0502020204030204" pitchFamily="34" charset="0"/>
              </a:rPr>
              <a:t> your results list.	</a:t>
            </a:r>
          </a:p>
          <a:p>
            <a:r>
              <a:rPr lang="en-US" sz="1600" b="1" dirty="0">
                <a:latin typeface="Calibri" panose="020F0502020204030204" pitchFamily="34" charset="0"/>
              </a:rPr>
              <a:t>	</a:t>
            </a:r>
            <a:r>
              <a:rPr lang="en-US" sz="1600" dirty="0" smtClean="0">
                <a:latin typeface="Calibri" panose="020F0502020204030204" pitchFamily="34" charset="0"/>
              </a:rPr>
              <a:t>Ex. Provisional remedy= 	204,000 results   </a:t>
            </a:r>
          </a:p>
          <a:p>
            <a:r>
              <a:rPr lang="en-US" sz="1600" dirty="0" smtClean="0">
                <a:latin typeface="Calibri" panose="020F0502020204030204" pitchFamily="34" charset="0"/>
              </a:rPr>
              <a:t>    	</a:t>
            </a:r>
            <a:r>
              <a:rPr lang="en-US" sz="1600" b="1" dirty="0" smtClean="0">
                <a:latin typeface="Calibri" panose="020F0502020204030204" pitchFamily="34" charset="0"/>
              </a:rPr>
              <a:t>“</a:t>
            </a:r>
            <a:r>
              <a:rPr lang="en-US" sz="1600" dirty="0" smtClean="0">
                <a:latin typeface="Calibri" panose="020F0502020204030204" pitchFamily="34" charset="0"/>
              </a:rPr>
              <a:t>provisional remedy</a:t>
            </a:r>
            <a:r>
              <a:rPr lang="en-US" sz="1600" b="1" dirty="0" smtClean="0">
                <a:latin typeface="Calibri" panose="020F0502020204030204" pitchFamily="34" charset="0"/>
              </a:rPr>
              <a:t>”</a:t>
            </a:r>
            <a:r>
              <a:rPr lang="en-US" sz="1600" dirty="0" smtClean="0">
                <a:latin typeface="Calibri" panose="020F0502020204030204" pitchFamily="34" charset="0"/>
              </a:rPr>
              <a:t> = 	53,500 results.</a:t>
            </a:r>
            <a:endParaRPr lang="en-US" sz="1600" b="1" dirty="0" smtClean="0">
              <a:latin typeface="Calibri" panose="020F0502020204030204" pitchFamily="34" charset="0"/>
            </a:endParaRPr>
          </a:p>
          <a:p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Boolean operators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3030682" cy="3589338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AND</a:t>
            </a:r>
            <a:r>
              <a:rPr lang="en-US" sz="1600" b="1" dirty="0" smtClean="0">
                <a:latin typeface="Calibri" panose="020F0502020204030204" pitchFamily="34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</a:rPr>
              <a:t>– narrows the search by requiring </a:t>
            </a:r>
            <a:r>
              <a:rPr lang="en-US" sz="1600" b="1" dirty="0" smtClean="0">
                <a:latin typeface="Calibri" panose="020F0502020204030204" pitchFamily="34" charset="0"/>
              </a:rPr>
              <a:t>both</a:t>
            </a:r>
            <a:r>
              <a:rPr lang="en-US" sz="1600" dirty="0" smtClean="0">
                <a:latin typeface="Calibri" panose="020F0502020204030204" pitchFamily="34" charset="0"/>
              </a:rPr>
              <a:t> terms to be included in an article.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OR</a:t>
            </a:r>
            <a:r>
              <a:rPr lang="en-US" sz="1600" b="1" dirty="0" smtClean="0">
                <a:latin typeface="Calibri" panose="020F0502020204030204" pitchFamily="34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</a:rPr>
              <a:t>– broadens the search.  </a:t>
            </a:r>
            <a:r>
              <a:rPr lang="en-US" sz="1600" b="1" dirty="0" smtClean="0">
                <a:latin typeface="Calibri" panose="020F0502020204030204" pitchFamily="34" charset="0"/>
              </a:rPr>
              <a:t>Either </a:t>
            </a:r>
            <a:r>
              <a:rPr lang="en-US" sz="1600" dirty="0" smtClean="0">
                <a:latin typeface="Calibri" panose="020F0502020204030204" pitchFamily="34" charset="0"/>
              </a:rPr>
              <a:t> word can appear in an article.</a:t>
            </a:r>
          </a:p>
          <a:p>
            <a:pPr lvl="1"/>
            <a:r>
              <a:rPr lang="en-US" sz="1200" dirty="0" smtClean="0">
                <a:latin typeface="Calibri" panose="020F0502020204030204" pitchFamily="34" charset="0"/>
              </a:rPr>
              <a:t>Ex</a:t>
            </a:r>
            <a:r>
              <a:rPr lang="en-US" sz="1200" dirty="0">
                <a:latin typeface="Calibri" panose="020F0502020204030204" pitchFamily="34" charset="0"/>
              </a:rPr>
              <a:t>. </a:t>
            </a:r>
            <a:r>
              <a:rPr lang="en-US" dirty="0" smtClean="0">
                <a:latin typeface="Calibri" panose="020F0502020204030204" pitchFamily="34" charset="0"/>
              </a:rPr>
              <a:t>malfeasance</a:t>
            </a:r>
            <a:r>
              <a:rPr lang="en-US" sz="1200" dirty="0" smtClean="0">
                <a:latin typeface="Calibri" panose="020F0502020204030204" pitchFamily="34" charset="0"/>
              </a:rPr>
              <a:t> </a:t>
            </a:r>
            <a:r>
              <a:rPr lang="en-US" sz="1200" dirty="0">
                <a:latin typeface="Calibri" panose="020F0502020204030204" pitchFamily="34" charset="0"/>
              </a:rPr>
              <a:t>OR </a:t>
            </a:r>
            <a:r>
              <a:rPr lang="en-US" sz="1200" dirty="0" smtClean="0">
                <a:latin typeface="Calibri" panose="020F0502020204030204" pitchFamily="34" charset="0"/>
              </a:rPr>
              <a:t>“</a:t>
            </a:r>
            <a:r>
              <a:rPr lang="en-US" dirty="0" smtClean="0">
                <a:latin typeface="Calibri" panose="020F0502020204030204" pitchFamily="34" charset="0"/>
              </a:rPr>
              <a:t>abuse of authority</a:t>
            </a:r>
            <a:r>
              <a:rPr lang="en-US" sz="1200" dirty="0" smtClean="0">
                <a:latin typeface="Calibri" panose="020F0502020204030204" pitchFamily="34" charset="0"/>
              </a:rPr>
              <a:t>”</a:t>
            </a:r>
            <a:endParaRPr lang="en-US" sz="120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NOT </a:t>
            </a:r>
            <a:r>
              <a:rPr lang="en-US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- </a:t>
            </a:r>
            <a:r>
              <a:rPr lang="en-US" sz="1600" dirty="0" smtClean="0">
                <a:latin typeface="Calibri" panose="020F0502020204030204" pitchFamily="34" charset="0"/>
              </a:rPr>
              <a:t>narrows the search by </a:t>
            </a:r>
            <a:r>
              <a:rPr lang="en-US" sz="1600" b="1" dirty="0" smtClean="0">
                <a:latin typeface="Calibri" panose="020F0502020204030204" pitchFamily="34" charset="0"/>
              </a:rPr>
              <a:t>excluding</a:t>
            </a:r>
            <a:r>
              <a:rPr lang="en-US" sz="1600" dirty="0" smtClean="0">
                <a:latin typeface="Calibri" panose="020F0502020204030204" pitchFamily="34" charset="0"/>
              </a:rPr>
              <a:t> articles that include the word.</a:t>
            </a:r>
          </a:p>
          <a:p>
            <a:r>
              <a:rPr lang="en-US" sz="1600" dirty="0">
                <a:latin typeface="Calibri" panose="020F0502020204030204" pitchFamily="34" charset="0"/>
              </a:rPr>
              <a:t>	</a:t>
            </a:r>
            <a:r>
              <a:rPr lang="en-US" dirty="0" smtClean="0">
                <a:latin typeface="Calibri" panose="020F0502020204030204" pitchFamily="34" charset="0"/>
              </a:rPr>
              <a:t>Ex. “star trek” NOT “deep 	space nine</a:t>
            </a:r>
            <a:r>
              <a:rPr lang="en-US" sz="1600" dirty="0" smtClean="0">
                <a:latin typeface="Calibri" panose="020F0502020204030204" pitchFamily="34" charset="0"/>
              </a:rPr>
              <a:t>”</a:t>
            </a:r>
          </a:p>
        </p:txBody>
      </p:sp>
      <p:pic>
        <p:nvPicPr>
          <p:cNvPr id="10" name="Picture 2" descr="Internet, Web, Globe, Mouse, Earth, Www, Planet, Worl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516" y="1295517"/>
            <a:ext cx="1251655" cy="103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83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154953" y="413504"/>
            <a:ext cx="3401064" cy="1828800"/>
          </a:xfrm>
          <a:ln w="38100">
            <a:noFill/>
          </a:ln>
        </p:spPr>
        <p:txBody>
          <a:bodyPr tIns="914400">
            <a:normAutofit fontScale="90000"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endParaRPr lang="en-US" sz="2400" dirty="0">
              <a:latin typeface="+mn-lt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861734" y="1531804"/>
            <a:ext cx="5195997" cy="3733800"/>
          </a:xfrm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US" sz="2400" dirty="0" smtClean="0">
                <a:latin typeface="Calibri" panose="020F0502020204030204" pitchFamily="34" charset="0"/>
                <a:hlinkClick r:id="rId2"/>
              </a:rPr>
              <a:t>Tips and Tricks for Evaluating Websites</a:t>
            </a:r>
            <a:endParaRPr lang="en-US" sz="24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  <a:hlinkClick r:id="rId3"/>
              </a:rPr>
              <a:t>Evaluating Website YouTube video - David L. Rice Library</a:t>
            </a:r>
            <a:endParaRPr lang="en-US" sz="2400" dirty="0" smtClean="0">
              <a:latin typeface="Calibri" panose="020F0502020204030204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1154954" y="2286000"/>
            <a:ext cx="3401063" cy="3733800"/>
          </a:xfrm>
          <a:ln w="381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algn="l"/>
            <a:r>
              <a:rPr lang="en-US" sz="2400" b="1" dirty="0" smtClean="0">
                <a:latin typeface="Calibri" panose="020F0502020204030204" pitchFamily="34" charset="0"/>
              </a:rPr>
              <a:t>Currency</a:t>
            </a:r>
            <a:r>
              <a:rPr lang="en-US" sz="2400" dirty="0" smtClean="0">
                <a:latin typeface="Calibri" panose="020F0502020204030204" pitchFamily="34" charset="0"/>
              </a:rPr>
              <a:t> – </a:t>
            </a:r>
            <a:r>
              <a:rPr lang="en-US" dirty="0" smtClean="0">
                <a:latin typeface="Calibri" panose="020F0502020204030204" pitchFamily="34" charset="0"/>
              </a:rPr>
              <a:t>when was the information written? </a:t>
            </a:r>
          </a:p>
          <a:p>
            <a:pPr algn="l"/>
            <a:r>
              <a:rPr lang="en-US" sz="2400" b="1" dirty="0" smtClean="0">
                <a:latin typeface="Calibri" panose="020F0502020204030204" pitchFamily="34" charset="0"/>
              </a:rPr>
              <a:t>Relevance</a:t>
            </a:r>
            <a:r>
              <a:rPr lang="en-US" sz="2400" dirty="0" smtClean="0">
                <a:latin typeface="Calibri" panose="020F0502020204030204" pitchFamily="34" charset="0"/>
              </a:rPr>
              <a:t> – </a:t>
            </a:r>
            <a:r>
              <a:rPr lang="en-US" dirty="0" smtClean="0">
                <a:latin typeface="Calibri" panose="020F0502020204030204" pitchFamily="34" charset="0"/>
              </a:rPr>
              <a:t>does the information relate to your topic?</a:t>
            </a:r>
          </a:p>
          <a:p>
            <a:pPr algn="l"/>
            <a:r>
              <a:rPr lang="en-US" sz="2400" b="1" dirty="0" smtClean="0">
                <a:latin typeface="Calibri" panose="020F0502020204030204" pitchFamily="34" charset="0"/>
              </a:rPr>
              <a:t>Authority </a:t>
            </a:r>
            <a:r>
              <a:rPr lang="en-US" dirty="0" smtClean="0">
                <a:latin typeface="Calibri" panose="020F0502020204030204" pitchFamily="34" charset="0"/>
              </a:rPr>
              <a:t>– who is the author/sponsor/publisher/source?</a:t>
            </a:r>
          </a:p>
          <a:p>
            <a:pPr algn="l"/>
            <a:r>
              <a:rPr lang="en-US" sz="2400" b="1" dirty="0" smtClean="0">
                <a:latin typeface="Calibri" panose="020F0502020204030204" pitchFamily="34" charset="0"/>
              </a:rPr>
              <a:t>Accuracy</a:t>
            </a:r>
            <a:r>
              <a:rPr lang="en-US" sz="2400" dirty="0" smtClean="0">
                <a:latin typeface="Calibri" panose="020F0502020204030204" pitchFamily="34" charset="0"/>
              </a:rPr>
              <a:t> – </a:t>
            </a:r>
            <a:r>
              <a:rPr lang="en-US" dirty="0" smtClean="0">
                <a:latin typeface="Calibri" panose="020F0502020204030204" pitchFamily="34" charset="0"/>
              </a:rPr>
              <a:t>can you verify the information in another source?</a:t>
            </a:r>
          </a:p>
          <a:p>
            <a:pPr algn="l"/>
            <a:r>
              <a:rPr lang="en-US" sz="2400" b="1" dirty="0" smtClean="0">
                <a:latin typeface="Calibri" panose="020F0502020204030204" pitchFamily="34" charset="0"/>
              </a:rPr>
              <a:t>Purpose</a:t>
            </a:r>
            <a:r>
              <a:rPr lang="en-US" sz="2400" dirty="0" smtClean="0">
                <a:latin typeface="Calibri" panose="020F0502020204030204" pitchFamily="34" charset="0"/>
              </a:rPr>
              <a:t> – </a:t>
            </a:r>
            <a:r>
              <a:rPr lang="en-US" dirty="0" smtClean="0">
                <a:latin typeface="Calibri" panose="020F0502020204030204" pitchFamily="34" charset="0"/>
              </a:rPr>
              <a:t>what is the website for? To inform, teach, sell, entertain, or persuade?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38799" y="909935"/>
            <a:ext cx="3007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 panose="020F0502020204030204" pitchFamily="34" charset="0"/>
              </a:rPr>
              <a:t>Tutorials -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54953" y="604629"/>
            <a:ext cx="29653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Calibri" panose="020F0502020204030204" pitchFamily="34" charset="0"/>
              </a:rPr>
              <a:t>Not all information on the internet is worth using. Websites must be evaluated for:</a:t>
            </a:r>
            <a:endParaRPr lang="en-US" sz="2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87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95402" y="607558"/>
            <a:ext cx="9601196" cy="1303867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Links to reliable websites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95402" y="2473284"/>
            <a:ext cx="9601196" cy="396056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hlinkClick r:id="rId2"/>
              </a:rPr>
              <a:t>Introduction to Basic Legal Citation - Cornell University Law School</a:t>
            </a:r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  <a:hlinkClick r:id="rId3"/>
              </a:rPr>
              <a:t>Federal Laws and Regulations</a:t>
            </a:r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  <a:hlinkClick r:id="rId4"/>
              </a:rPr>
              <a:t>Supreme Court of the United States</a:t>
            </a:r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  <a:hlinkClick r:id="rId5"/>
              </a:rPr>
              <a:t>Internet Legal Research Guide</a:t>
            </a:r>
            <a:r>
              <a:rPr lang="en-US" dirty="0" smtClean="0">
                <a:latin typeface="Calibri" panose="020F0502020204030204" pitchFamily="34" charset="0"/>
              </a:rPr>
              <a:t>  </a:t>
            </a:r>
            <a:r>
              <a:rPr lang="en-US" sz="1800" dirty="0" smtClean="0">
                <a:latin typeface="Calibri" panose="020F0502020204030204" pitchFamily="34" charset="0"/>
              </a:rPr>
              <a:t>A categorized index of select legal websites.</a:t>
            </a:r>
          </a:p>
          <a:p>
            <a:r>
              <a:rPr lang="en-US" dirty="0" smtClean="0">
                <a:latin typeface="Calibri" panose="020F0502020204030204" pitchFamily="34" charset="0"/>
                <a:hlinkClick r:id="rId6"/>
              </a:rPr>
              <a:t>Duke University Law Library Research Guides</a:t>
            </a:r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  <a:hlinkClick r:id="rId7"/>
              </a:rPr>
              <a:t>National Federation of Paralegal Associations</a:t>
            </a:r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  <a:hlinkClick r:id="rId8"/>
              </a:rPr>
              <a:t>NALA- the Paralegal Association</a:t>
            </a:r>
            <a:endParaRPr lang="en-US" dirty="0" smtClean="0">
              <a:latin typeface="Calibri" panose="020F0502020204030204" pitchFamily="34" charset="0"/>
            </a:endParaRPr>
          </a:p>
          <a:p>
            <a:endParaRPr lang="en-US" sz="1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45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35097" y="1025058"/>
            <a:ext cx="3718455" cy="1371600"/>
          </a:xfrm>
        </p:spPr>
        <p:txBody>
          <a:bodyPr/>
          <a:lstStyle/>
          <a:p>
            <a:pPr algn="ctr"/>
            <a:r>
              <a:rPr lang="en-US" sz="4000" b="1" dirty="0" smtClean="0">
                <a:latin typeface="Calibri" panose="020F0502020204030204" pitchFamily="34" charset="0"/>
              </a:rPr>
              <a:t>Research Library </a:t>
            </a:r>
            <a:r>
              <a:rPr lang="en-US" sz="1200" dirty="0">
                <a:latin typeface="Calibri" panose="020F0502020204030204" pitchFamily="34" charset="0"/>
              </a:rPr>
              <a:t/>
            </a:r>
            <a:br>
              <a:rPr lang="en-US" sz="1200" dirty="0">
                <a:latin typeface="Calibri" panose="020F0502020204030204" pitchFamily="34" charset="0"/>
              </a:rPr>
            </a:b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781793" y="739633"/>
            <a:ext cx="5195997" cy="5313218"/>
          </a:xfrm>
          <a:ln w="381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endParaRPr lang="en-US" sz="2400" dirty="0" smtClean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Access through the </a:t>
            </a:r>
            <a:r>
              <a:rPr lang="en-US" sz="2400" dirty="0" err="1" smtClean="0">
                <a:latin typeface="Calibri" panose="020F0502020204030204" pitchFamily="34" charset="0"/>
              </a:rPr>
              <a:t>SuperMoodle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en-US" sz="2400" dirty="0" smtClean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Available 24/7.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Credible and reliable sources.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Scholarly journals, professional &amp; trade publications, magazines, newspapers.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Different results than the free internet returns.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Basic or Advanced search options.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Tutorial videos are located in the ProQuest section of the AHED </a:t>
            </a:r>
            <a:r>
              <a:rPr lang="en-US" smtClean="0">
                <a:latin typeface="Calibri" panose="020F0502020204030204" pitchFamily="34" charset="0"/>
              </a:rPr>
              <a:t>Library Resources.</a:t>
            </a:r>
            <a:endParaRPr lang="en-US" sz="2400" dirty="0" smtClean="0">
              <a:latin typeface="Calibri" panose="020F0502020204030204" pitchFamily="34" charset="0"/>
            </a:endParaRPr>
          </a:p>
          <a:p>
            <a:endParaRPr lang="en-US" sz="2400" dirty="0" smtClean="0">
              <a:latin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type="body" sz="half" idx="2"/>
          </p:nvPr>
        </p:nvSpPr>
        <p:spPr>
          <a:xfrm>
            <a:off x="1093792" y="2239715"/>
            <a:ext cx="3401063" cy="2313053"/>
          </a:xfrm>
          <a:noFill/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US" sz="2400" dirty="0" smtClean="0">
                <a:latin typeface="Calibri" panose="020F0502020204030204" pitchFamily="34" charset="0"/>
              </a:rPr>
              <a:t>ProQuest </a:t>
            </a:r>
            <a:r>
              <a:rPr lang="en-US" sz="2400" dirty="0" err="1" smtClean="0">
                <a:latin typeface="Calibri" panose="020F0502020204030204" pitchFamily="34" charset="0"/>
              </a:rPr>
              <a:t>helpguide</a:t>
            </a:r>
            <a:r>
              <a:rPr lang="en-US" sz="2400" dirty="0" smtClean="0">
                <a:latin typeface="Calibri" panose="020F0502020204030204" pitchFamily="34" charset="0"/>
              </a:rPr>
              <a:t> links:</a:t>
            </a:r>
            <a:endParaRPr lang="en-US" sz="2400" dirty="0" smtClean="0">
              <a:latin typeface="Calibri" panose="020F0502020204030204" pitchFamily="34" charset="0"/>
              <a:hlinkClick r:id="rId2"/>
            </a:endParaRPr>
          </a:p>
          <a:p>
            <a:r>
              <a:rPr lang="en-US" sz="2400" dirty="0" smtClean="0">
                <a:latin typeface="Calibri" panose="020F0502020204030204" pitchFamily="34" charset="0"/>
                <a:hlinkClick r:id="rId3"/>
              </a:rPr>
              <a:t>ProQuest Basic Search </a:t>
            </a:r>
            <a:r>
              <a:rPr lang="en-US" sz="2400" dirty="0" err="1" smtClean="0">
                <a:latin typeface="Calibri" panose="020F0502020204030204" pitchFamily="34" charset="0"/>
                <a:hlinkClick r:id="rId3"/>
              </a:rPr>
              <a:t>Helpguide</a:t>
            </a:r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  <a:hlinkClick r:id="rId4"/>
              </a:rPr>
              <a:t>Create a My Research account</a:t>
            </a:r>
            <a:endParaRPr lang="en-US" sz="2400" dirty="0" smtClean="0">
              <a:latin typeface="Calibri" panose="020F0502020204030204" pitchFamily="34" charset="0"/>
            </a:endParaRPr>
          </a:p>
          <a:p>
            <a:endParaRPr lang="en-US" sz="2400" dirty="0" smtClean="0">
              <a:latin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</a:endParaRPr>
          </a:p>
        </p:txBody>
      </p:sp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932" y="1236300"/>
            <a:ext cx="1433239" cy="394196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490" y="642713"/>
            <a:ext cx="2000529" cy="7906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93792" y="4758920"/>
            <a:ext cx="3481330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Full Text Journals available: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Criminology/Law enforcement – 45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Law-international – 41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Law - 263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39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163229"/>
            <a:ext cx="9601196" cy="100939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Using Findlaw.com</a:t>
            </a:r>
            <a:r>
              <a:rPr lang="en-US" dirty="0" smtClean="0">
                <a:latin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sz="3600" dirty="0" smtClean="0">
                <a:latin typeface="Calibri" panose="020F0502020204030204" pitchFamily="34" charset="0"/>
              </a:rPr>
              <a:t>for legal research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376824"/>
            <a:ext cx="9601196" cy="3318936"/>
          </a:xfrm>
        </p:spPr>
        <p:txBody>
          <a:bodyPr/>
          <a:lstStyle/>
          <a:p>
            <a:r>
              <a:rPr lang="en-US" dirty="0" smtClean="0"/>
              <a:t>Click on “Learn about the Law” on the right side of the taskbar</a:t>
            </a:r>
            <a:endParaRPr lang="en-US" dirty="0"/>
          </a:p>
          <a:p>
            <a:endParaRPr lang="en-US" i="1" dirty="0" smtClean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  </a:t>
            </a:r>
            <a:endParaRPr lang="en-US" dirty="0"/>
          </a:p>
          <a:p>
            <a:pPr marL="0" indent="0">
              <a:buNone/>
            </a:pPr>
            <a:endParaRPr lang="en-US" i="1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677" y="2782051"/>
            <a:ext cx="7032014" cy="311790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1586429" y="3062689"/>
            <a:ext cx="1377108" cy="418641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92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56837"/>
          </a:xfrm>
        </p:spPr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</a:rPr>
              <a:t>Using Findlaw.com  pg. 2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34899"/>
            <a:ext cx="9601196" cy="3318936"/>
          </a:xfrm>
        </p:spPr>
        <p:txBody>
          <a:bodyPr/>
          <a:lstStyle/>
          <a:p>
            <a:r>
              <a:rPr lang="en-US" dirty="0" smtClean="0"/>
              <a:t>Click on</a:t>
            </a:r>
          </a:p>
          <a:p>
            <a:pPr marL="0" indent="0">
              <a:buNone/>
            </a:pPr>
            <a:r>
              <a:rPr lang="en-US" dirty="0" smtClean="0"/>
              <a:t> “State Laws”</a:t>
            </a:r>
          </a:p>
          <a:p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353" y="2534207"/>
            <a:ext cx="6152676" cy="331962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8" name="Straight Arrow Connector 7"/>
          <p:cNvCxnSpPr/>
          <p:nvPr/>
        </p:nvCxnSpPr>
        <p:spPr>
          <a:xfrm flipH="1">
            <a:off x="8890612" y="5045725"/>
            <a:ext cx="1751682" cy="35254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02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</a:rPr>
              <a:t>Using Findlaw.com  pg.3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Calibri" panose="020F0502020204030204" pitchFamily="34" charset="0"/>
              </a:rPr>
              <a:t>Click on your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Calibri" panose="020F0502020204030204" pitchFamily="34" charset="0"/>
              </a:rPr>
              <a:t>jurisdiction (your state)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Calibri" panose="020F0502020204030204" pitchFamily="34" charset="0"/>
              </a:rPr>
              <a:t>Then click on the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Calibri" panose="020F0502020204030204" pitchFamily="34" charset="0"/>
              </a:rPr>
              <a:t>legal subject you want to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Calibri" panose="020F0502020204030204" pitchFamily="34" charset="0"/>
              </a:rPr>
              <a:t>Research.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060" y="2079521"/>
            <a:ext cx="6148845" cy="408695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204061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326</TotalTime>
  <Words>407</Words>
  <Application>Microsoft Office PowerPoint</Application>
  <PresentationFormat>Widescreen</PresentationFormat>
  <Paragraphs>72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Garamond</vt:lpstr>
      <vt:lpstr>Wingdings</vt:lpstr>
      <vt:lpstr>Organic</vt:lpstr>
      <vt:lpstr>Paralegal  </vt:lpstr>
      <vt:lpstr>Before you begin an internet search, it is best to spend a few minutes thinking about what words and phrases will return the best results:</vt:lpstr>
      <vt:lpstr>     </vt:lpstr>
      <vt:lpstr>Links to reliable websites</vt:lpstr>
      <vt:lpstr>Research Library  </vt:lpstr>
      <vt:lpstr>Using Findlaw.com for legal research</vt:lpstr>
      <vt:lpstr>Using Findlaw.com  pg. 2</vt:lpstr>
      <vt:lpstr>Using Findlaw.com  pg.3</vt:lpstr>
    </vt:vector>
  </TitlesOfParts>
  <Company>Stautzenberger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Paralegal</dc:title>
  <dc:creator>Lori Van Liere</dc:creator>
  <cp:lastModifiedBy>Lori Van Liere</cp:lastModifiedBy>
  <cp:revision>33</cp:revision>
  <dcterms:created xsi:type="dcterms:W3CDTF">2016-08-29T19:21:58Z</dcterms:created>
  <dcterms:modified xsi:type="dcterms:W3CDTF">2017-04-10T13:38:58Z</dcterms:modified>
</cp:coreProperties>
</file>