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63" r:id="rId3"/>
    <p:sldId id="262" r:id="rId4"/>
    <p:sldId id="257" r:id="rId5"/>
    <p:sldId id="258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3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8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536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2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9835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9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2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6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8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9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7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9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4KFEJIEUrM" TargetMode="External"/><Relationship Id="rId2" Type="http://schemas.openxmlformats.org/officeDocument/2006/relationships/hyperlink" Target="https://www.nlm.nih.gov/medlineplus/webeval/webeval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tmp"/><Relationship Id="rId4" Type="http://schemas.openxmlformats.org/officeDocument/2006/relationships/hyperlink" Target="http://www.library.illinois.edu/ugl/howdoi/webeva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://proquest.libguides.com/medicaldatabase/myresearch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Regulations-and-Guidance/Legislation/CLIA/index.html?redirect=/clia/" TargetMode="External"/><Relationship Id="rId7" Type="http://schemas.openxmlformats.org/officeDocument/2006/relationships/hyperlink" Target="https://www.medlabmag.com/issues/" TargetMode="External"/><Relationship Id="rId2" Type="http://schemas.openxmlformats.org/officeDocument/2006/relationships/hyperlink" Target="http://laboratory-manager.advanceweb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s.gov/ooh/Healthcare/Medical-and-clinical-laboratory-technologists-and-technicians.htm" TargetMode="External"/><Relationship Id="rId5" Type="http://schemas.openxmlformats.org/officeDocument/2006/relationships/hyperlink" Target="http://isu.libguides.com/c.php?g=349402&amp;p=2357743" TargetMode="External"/><Relationship Id="rId4" Type="http://schemas.openxmlformats.org/officeDocument/2006/relationships/hyperlink" Target="http://www.mlo-online.com/archiv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lebotomy.com/" TargetMode="External"/><Relationship Id="rId2" Type="http://schemas.openxmlformats.org/officeDocument/2006/relationships/hyperlink" Target="http://vasculardisease.org/component/content/article/20-about-vascular-disease/more-about-vascular-disease/332-understanding-your-vascular-syste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library.med.utah.edu/WebPath/TUTORIAL/PHLEB/PHLEB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matologyoutlines.com/" TargetMode="External"/><Relationship Id="rId3" Type="http://schemas.openxmlformats.org/officeDocument/2006/relationships/hyperlink" Target="http://library.med.utah.edu/WebPath/TUTORIAL/BLDBANK/BLDBANK.html#INDEX" TargetMode="External"/><Relationship Id="rId7" Type="http://schemas.openxmlformats.org/officeDocument/2006/relationships/hyperlink" Target="http://www.bloodline.net/imageatlas/" TargetMode="External"/><Relationship Id="rId2" Type="http://schemas.openxmlformats.org/officeDocument/2006/relationships/hyperlink" Target="https://www.med-ed.virginia.edu/courses/path/innes/index.cf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guy.org/" TargetMode="External"/><Relationship Id="rId5" Type="http://schemas.openxmlformats.org/officeDocument/2006/relationships/hyperlink" Target="http://www.fda.gov/BiologicsBloodVaccines/BloodBloodProducts/default.htm" TargetMode="External"/><Relationship Id="rId4" Type="http://schemas.openxmlformats.org/officeDocument/2006/relationships/hyperlink" Target="http://www.hematology.org/" TargetMode="Externa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linmicro.asm.org/" TargetMode="External"/><Relationship Id="rId2" Type="http://schemas.openxmlformats.org/officeDocument/2006/relationships/hyperlink" Target="https://www.nsf.gov/news/overviews/biology/interactive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cdc.gov/dpdx/" TargetMode="External"/><Relationship Id="rId4" Type="http://schemas.openxmlformats.org/officeDocument/2006/relationships/hyperlink" Target="https://www.cdc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Laboratory Technician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4093841"/>
            <a:ext cx="2890296" cy="19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54953" y="413504"/>
            <a:ext cx="3401064" cy="1828800"/>
          </a:xfrm>
          <a:ln w="38100">
            <a:noFill/>
          </a:ln>
        </p:spPr>
        <p:txBody>
          <a:bodyPr tIns="914400"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63760" y="1500649"/>
            <a:ext cx="5195997" cy="4519151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hlinkClick r:id="rId2"/>
              </a:rPr>
              <a:t>National Library of Medicine tutorial on evaluating health information on the internet</a:t>
            </a: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latin typeface="Calibri" panose="020F0502020204030204" pitchFamily="34" charset="0"/>
                <a:hlinkClick r:id="rId3"/>
              </a:rPr>
              <a:t>Evaluating Website YouTube video - David L. Rice </a:t>
            </a:r>
            <a:r>
              <a:rPr lang="en-US" sz="2400" dirty="0" smtClean="0">
                <a:latin typeface="Calibri" panose="020F0502020204030204" pitchFamily="34" charset="0"/>
                <a:hlinkClick r:id="rId3"/>
              </a:rPr>
              <a:t>Library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hlinkClick r:id="rId4"/>
              </a:rPr>
              <a:t>Tips and Tricks for Evaluating Web Sites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dirty="0"/>
          </a:p>
          <a:p>
            <a:r>
              <a:rPr lang="en-US" sz="1100" dirty="0" smtClean="0"/>
              <a:t>Left click on links to open</a:t>
            </a:r>
            <a:endParaRPr lang="en-US" sz="11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1154954" y="2286000"/>
            <a:ext cx="3401063" cy="3733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Currency</a:t>
            </a:r>
            <a:r>
              <a:rPr lang="en-US" sz="2400" dirty="0">
                <a:latin typeface="Calibri" panose="020F0502020204030204" pitchFamily="34" charset="0"/>
              </a:rPr>
              <a:t> – </a:t>
            </a:r>
            <a:r>
              <a:rPr lang="en-US" dirty="0">
                <a:latin typeface="Calibri" panose="020F0502020204030204" pitchFamily="34" charset="0"/>
              </a:rPr>
              <a:t>when was the information written? 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Relevance</a:t>
            </a:r>
            <a:r>
              <a:rPr lang="en-US" sz="2400" dirty="0">
                <a:latin typeface="Calibri" panose="020F0502020204030204" pitchFamily="34" charset="0"/>
              </a:rPr>
              <a:t> – </a:t>
            </a:r>
            <a:r>
              <a:rPr lang="en-US" dirty="0">
                <a:latin typeface="Calibri" panose="020F0502020204030204" pitchFamily="34" charset="0"/>
              </a:rPr>
              <a:t>does the information relate to your topic?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Authority </a:t>
            </a:r>
            <a:r>
              <a:rPr lang="en-US" dirty="0">
                <a:latin typeface="Calibri" panose="020F0502020204030204" pitchFamily="34" charset="0"/>
              </a:rPr>
              <a:t>– who is the author/sponsor/publisher/source?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Accuracy</a:t>
            </a:r>
            <a:r>
              <a:rPr lang="en-US" sz="2400" dirty="0">
                <a:latin typeface="Calibri" panose="020F0502020204030204" pitchFamily="34" charset="0"/>
              </a:rPr>
              <a:t> – </a:t>
            </a:r>
            <a:r>
              <a:rPr lang="en-US" dirty="0">
                <a:latin typeface="Calibri" panose="020F0502020204030204" pitchFamily="34" charset="0"/>
              </a:rPr>
              <a:t>can you verify the information in another source?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Purpose</a:t>
            </a:r>
            <a:r>
              <a:rPr lang="en-US" sz="2400" dirty="0">
                <a:latin typeface="Calibri" panose="020F0502020204030204" pitchFamily="34" charset="0"/>
              </a:rPr>
              <a:t> – </a:t>
            </a:r>
            <a:r>
              <a:rPr lang="en-US" dirty="0">
                <a:latin typeface="Calibri" panose="020F0502020204030204" pitchFamily="34" charset="0"/>
              </a:rPr>
              <a:t>what is the website for? To inform, teach, sell, entertain, or persuade?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36" y="2451253"/>
            <a:ext cx="838317" cy="466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799" y="909935"/>
            <a:ext cx="300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Tutorials -</a:t>
            </a:r>
            <a:r>
              <a:rPr lang="en-US" sz="2400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7015" y="413504"/>
            <a:ext cx="29653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</a:rPr>
              <a:t>Not all information on the internet is worth using.  Medical information must be evaluated for:</a:t>
            </a:r>
          </a:p>
        </p:txBody>
      </p:sp>
    </p:spTree>
    <p:extLst>
      <p:ext uri="{BB962C8B-B14F-4D97-AF65-F5344CB8AC3E}">
        <p14:creationId xmlns:p14="http://schemas.microsoft.com/office/powerpoint/2010/main" val="9813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4953" y="1433398"/>
            <a:ext cx="3505199" cy="976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Research Library </a:t>
            </a:r>
            <a:r>
              <a:rPr lang="en-US" sz="1200" dirty="0">
                <a:latin typeface="Calibri" panose="020F0502020204030204" pitchFamily="34" charset="0"/>
              </a:rPr>
              <a:t/>
            </a:r>
            <a:br>
              <a:rPr lang="en-US" sz="1200" dirty="0">
                <a:latin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4616" y="706582"/>
            <a:ext cx="5195997" cy="531321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Access through the </a:t>
            </a:r>
            <a:r>
              <a:rPr lang="en-US" sz="2400" dirty="0" err="1">
                <a:latin typeface="Calibri" panose="020F0502020204030204" pitchFamily="34" charset="0"/>
              </a:rPr>
              <a:t>SuperMoodle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Available 24/7.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Credible and reliable sources.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Scholarly journals, professional &amp; trade publications, magazines, newspapers.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Different results than </a:t>
            </a:r>
            <a:r>
              <a:rPr lang="en-US" sz="2400" dirty="0" smtClean="0">
                <a:latin typeface="Calibri" panose="020F0502020204030204" pitchFamily="34" charset="0"/>
              </a:rPr>
              <a:t>what the </a:t>
            </a:r>
            <a:r>
              <a:rPr lang="en-US" sz="2400" dirty="0">
                <a:latin typeface="Calibri" panose="020F0502020204030204" pitchFamily="34" charset="0"/>
              </a:rPr>
              <a:t>free internet returns.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Basic or Advanced search options.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0520"/>
          </a:xfrm>
          <a:noFill/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ProQuest </a:t>
            </a:r>
            <a:r>
              <a:rPr lang="en-US" sz="2400" dirty="0" err="1">
                <a:latin typeface="Calibri" panose="020F0502020204030204" pitchFamily="34" charset="0"/>
              </a:rPr>
              <a:t>helpguide</a:t>
            </a:r>
            <a:r>
              <a:rPr lang="en-US" sz="2400" dirty="0">
                <a:latin typeface="Calibri" panose="020F0502020204030204" pitchFamily="34" charset="0"/>
              </a:rPr>
              <a:t> links:</a:t>
            </a:r>
            <a:endParaRPr lang="en-US" sz="2400" dirty="0">
              <a:latin typeface="Calibri" panose="020F0502020204030204" pitchFamily="34" charset="0"/>
              <a:hlinkClick r:id=""/>
            </a:endParaRPr>
          </a:p>
          <a:p>
            <a:r>
              <a:rPr lang="en-US" sz="2400" dirty="0">
                <a:latin typeface="Calibri" panose="020F0502020204030204" pitchFamily="34" charset="0"/>
                <a:hlinkClick r:id=""/>
              </a:rPr>
              <a:t>Medical Database - search tips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hlinkClick r:id="rId2"/>
              </a:rPr>
              <a:t>Create a My Research </a:t>
            </a:r>
            <a:r>
              <a:rPr lang="en-US" sz="2400" dirty="0" smtClean="0">
                <a:latin typeface="Calibri" panose="020F0502020204030204" pitchFamily="34" charset="0"/>
                <a:hlinkClick r:id="rId2"/>
              </a:rPr>
              <a:t>account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1100" dirty="0" smtClean="0">
                <a:latin typeface="Calibri" panose="020F0502020204030204" pitchFamily="34" charset="0"/>
              </a:rPr>
              <a:t>Left click on links to open</a:t>
            </a:r>
            <a:endParaRPr lang="en-US" sz="11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32" y="1236300"/>
            <a:ext cx="1433239" cy="394196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90" y="642713"/>
            <a:ext cx="2000529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Resources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134" y="1582757"/>
            <a:ext cx="8915400" cy="4454486"/>
          </a:xfrm>
          <a:ln w="190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2000" dirty="0" smtClean="0">
                <a:solidFill>
                  <a:schemeClr val="tx1"/>
                </a:solidFill>
                <a:hlinkClick r:id="rId2"/>
              </a:rPr>
              <a:t>Advance Healthcare Network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smtClean="0"/>
              <a:t>Free resources for the laboratory professional.  Two free </a:t>
            </a:r>
            <a:r>
              <a:rPr lang="en-US" sz="2000" dirty="0" err="1" smtClean="0"/>
              <a:t>emagazines</a:t>
            </a:r>
            <a:r>
              <a:rPr lang="en-US" sz="2000" dirty="0" smtClean="0"/>
              <a:t>.   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laboratory-manager.advanceweb.com/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Clinical Laboratory Improvement </a:t>
            </a:r>
            <a:r>
              <a:rPr lang="en-US" sz="2000" dirty="0" err="1" smtClean="0">
                <a:hlinkClick r:id="rId3"/>
              </a:rPr>
              <a:t>Amendmenst</a:t>
            </a:r>
            <a:r>
              <a:rPr lang="en-US" sz="2000" dirty="0" smtClean="0">
                <a:hlinkClick r:id="rId3"/>
              </a:rPr>
              <a:t> (CLIA) </a:t>
            </a:r>
            <a:r>
              <a:rPr lang="en-US" sz="2000" dirty="0" smtClean="0"/>
              <a:t>Centers for Medicare and Medicaid Services regulates all laboratory testing, except research.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>
                <a:hlinkClick r:id="rId4"/>
              </a:rPr>
              <a:t>Medical Lab Observer</a:t>
            </a:r>
            <a:r>
              <a:rPr lang="en-US" sz="2000" dirty="0" smtClean="0"/>
              <a:t>   access to past issues. 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www.mlo-online.com/archives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Medical Lab Science Guide - Idaho State University</a:t>
            </a:r>
            <a:r>
              <a:rPr lang="en-US" sz="2000" dirty="0" smtClean="0"/>
              <a:t>   A guide to online resources.</a:t>
            </a:r>
          </a:p>
          <a:p>
            <a:pPr marL="0" indent="0">
              <a:buNone/>
            </a:pPr>
            <a:endParaRPr lang="en-US" sz="2000" dirty="0"/>
          </a:p>
          <a:p>
            <a:pPr indent="-285750"/>
            <a:r>
              <a:rPr lang="en-US" sz="2000" dirty="0" smtClean="0">
                <a:hlinkClick r:id="rId6"/>
              </a:rPr>
              <a:t>Occupational Outlook Handbook</a:t>
            </a:r>
            <a:r>
              <a:rPr lang="en-US" sz="2000" dirty="0" smtClean="0"/>
              <a:t>   information on education, pay, working conditions, etc.</a:t>
            </a:r>
          </a:p>
          <a:p>
            <a:pPr marL="57150" indent="0">
              <a:buNone/>
            </a:pPr>
            <a:endParaRPr lang="en-US" sz="2000" dirty="0" smtClean="0"/>
          </a:p>
          <a:p>
            <a:pPr indent="-285750"/>
            <a:r>
              <a:rPr lang="en-US" sz="2000" dirty="0" smtClean="0">
                <a:hlinkClick r:id="rId6"/>
              </a:rPr>
              <a:t>Medical Lab Management magazine archives</a:t>
            </a:r>
            <a:r>
              <a:rPr lang="en-US" sz="2000" dirty="0"/>
              <a:t>  </a:t>
            </a:r>
            <a:r>
              <a:rPr lang="en-US" sz="2000" dirty="0">
                <a:hlinkClick r:id="rId7"/>
              </a:rPr>
              <a:t>https://www.medlabmag.com/issues</a:t>
            </a:r>
            <a:r>
              <a:rPr lang="en-US" sz="2000" dirty="0" smtClean="0">
                <a:hlinkClick r:id="rId7"/>
              </a:rPr>
              <a:t>/</a:t>
            </a:r>
            <a:endParaRPr lang="en-US" sz="2000" dirty="0" smtClean="0"/>
          </a:p>
          <a:p>
            <a:pPr indent="-285750"/>
            <a:r>
              <a:rPr lang="en-US" sz="1100" dirty="0" smtClean="0"/>
              <a:t>Left click on links to open</a:t>
            </a:r>
            <a:endParaRPr lang="en-US" sz="1400" dirty="0" smtClean="0"/>
          </a:p>
          <a:p>
            <a:pPr indent="-28575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4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Phlebotomy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309869"/>
            <a:ext cx="8915400" cy="3121446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>
                <a:hlinkClick r:id="rId2"/>
              </a:rPr>
              <a:t>Vein and Artery Map</a:t>
            </a:r>
            <a:r>
              <a:rPr lang="en-US" sz="2000" dirty="0" smtClean="0"/>
              <a:t>   </a:t>
            </a:r>
            <a:r>
              <a:rPr lang="en-US" sz="2000" dirty="0"/>
              <a:t>This </a:t>
            </a:r>
            <a:r>
              <a:rPr lang="en-US" sz="2000" dirty="0" smtClean="0"/>
              <a:t>site, </a:t>
            </a:r>
            <a:r>
              <a:rPr lang="en-US" sz="2000" dirty="0"/>
              <a:t>from the Vascular Disease </a:t>
            </a:r>
            <a:r>
              <a:rPr lang="en-US" sz="2000" dirty="0" smtClean="0"/>
              <a:t>Foundation, </a:t>
            </a:r>
            <a:r>
              <a:rPr lang="en-US" sz="2000" dirty="0"/>
              <a:t>provides an interactive map of veins and arteries throughout the body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hlinkClick r:id="rId3"/>
              </a:rPr>
              <a:t>Center for Phlebotomy Education</a:t>
            </a:r>
            <a:r>
              <a:rPr lang="en-US" sz="2000" dirty="0" smtClean="0"/>
              <a:t>  </a:t>
            </a:r>
          </a:p>
          <a:p>
            <a:r>
              <a:rPr lang="en-US" sz="2000" dirty="0" smtClean="0">
                <a:hlinkClick r:id="rId4"/>
              </a:rPr>
              <a:t>Blood Collection: Routine Venipuncture and Specimen Handling</a:t>
            </a:r>
            <a:r>
              <a:rPr lang="en-US" sz="2000" dirty="0"/>
              <a:t>  This tutorial, from the University of Utah Health Sciences Library, shows the step-by-step process of collecting blood samples. The site also has a chart for quickly identifying blood sample tube types</a:t>
            </a:r>
            <a:r>
              <a:rPr lang="en-US" sz="2000" dirty="0" smtClean="0"/>
              <a:t>.</a:t>
            </a:r>
          </a:p>
          <a:p>
            <a:r>
              <a:rPr lang="en-US" sz="1100" dirty="0" smtClean="0"/>
              <a:t>Left click on links to open</a:t>
            </a:r>
            <a:endParaRPr lang="en-US" sz="11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8" name="Picture 7" descr="https://c1.staticflickr.com/4/3910/14936661727_490437e858_z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498" y="413247"/>
            <a:ext cx="1678121" cy="1491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50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Hematology Resources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0723"/>
            <a:ext cx="8915400" cy="3777622"/>
          </a:xfrm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Basic Hematology Web Tutorial</a:t>
            </a:r>
            <a:r>
              <a:rPr lang="en-US" dirty="0" smtClean="0"/>
              <a:t>  </a:t>
            </a:r>
            <a:r>
              <a:rPr lang="en-US" sz="1400" dirty="0"/>
              <a:t>This tutorial, created by the University of Virginia School of Medicine, covers hematopoiesis, red blood disorders, and white blood disorders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dirty="0" smtClean="0">
                <a:hlinkClick r:id="rId3"/>
              </a:rPr>
              <a:t>Blood Banking tutorial</a:t>
            </a:r>
            <a:r>
              <a:rPr lang="en-US" dirty="0" smtClean="0"/>
              <a:t>  </a:t>
            </a:r>
            <a:r>
              <a:rPr lang="en-US" sz="1400" dirty="0"/>
              <a:t>This tutorial was created by the University of Utah Health Sciences Library and provides a comprehensive overview of blood banking procedures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dirty="0" smtClean="0">
                <a:hlinkClick r:id="rId4"/>
              </a:rPr>
              <a:t>American Society of Hematology</a:t>
            </a:r>
            <a:r>
              <a:rPr lang="en-US" dirty="0" smtClean="0"/>
              <a:t>  </a:t>
            </a:r>
            <a:r>
              <a:rPr lang="en-US" sz="1400" dirty="0"/>
              <a:t>Includes the latest research and professional development information for hematologists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dirty="0" smtClean="0">
                <a:hlinkClick r:id="rId5"/>
              </a:rPr>
              <a:t>FDA Blood &amp; Blood Products</a:t>
            </a:r>
            <a:r>
              <a:rPr lang="en-US" dirty="0" smtClean="0"/>
              <a:t>  </a:t>
            </a:r>
            <a:r>
              <a:rPr lang="en-US" sz="1400" dirty="0"/>
              <a:t>Information from the FDA about the collection and regulation of blood and blood products</a:t>
            </a:r>
            <a:r>
              <a:rPr lang="en-US" sz="1400" dirty="0" smtClean="0"/>
              <a:t>.</a:t>
            </a:r>
          </a:p>
          <a:p>
            <a:r>
              <a:rPr lang="en-US" dirty="0" smtClean="0">
                <a:hlinkClick r:id="rId6"/>
              </a:rPr>
              <a:t>Blood Bank Guy</a:t>
            </a:r>
            <a:r>
              <a:rPr lang="en-US" dirty="0" smtClean="0"/>
              <a:t>   </a:t>
            </a:r>
            <a:r>
              <a:rPr lang="en-US" sz="1400" dirty="0" smtClean="0"/>
              <a:t>Transfusion Medicine Education</a:t>
            </a:r>
          </a:p>
          <a:p>
            <a:r>
              <a:rPr lang="en-US" dirty="0" err="1" smtClean="0">
                <a:hlinkClick r:id="rId7"/>
              </a:rPr>
              <a:t>BloodLine</a:t>
            </a:r>
            <a:r>
              <a:rPr lang="en-US" dirty="0" smtClean="0">
                <a:hlinkClick r:id="rId7"/>
              </a:rPr>
              <a:t> Image Atlas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Hematology Outlines</a:t>
            </a:r>
            <a:r>
              <a:rPr lang="en-US" dirty="0" smtClean="0"/>
              <a:t>  </a:t>
            </a:r>
            <a:r>
              <a:rPr lang="en-US" sz="1500" dirty="0" smtClean="0"/>
              <a:t>Online textbook and atlas</a:t>
            </a:r>
            <a:endParaRPr lang="en-US" sz="1500" dirty="0" smtClean="0"/>
          </a:p>
          <a:p>
            <a:r>
              <a:rPr lang="en-US" sz="1100" dirty="0" smtClean="0"/>
              <a:t>Left click on links to open</a:t>
            </a:r>
          </a:p>
          <a:p>
            <a:endParaRPr lang="en-US" sz="1400" dirty="0"/>
          </a:p>
        </p:txBody>
      </p:sp>
      <p:pic>
        <p:nvPicPr>
          <p:cNvPr id="4" name="Picture 3" descr="https://upload.wikimedia.org/wikipedia/commons/c/cb/Hematology_Fishbone_Schematic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06" y="433158"/>
            <a:ext cx="2537460" cy="9239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464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Microbiology Resources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010" y="1792077"/>
            <a:ext cx="8915400" cy="3777622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hlinkClick r:id="rId2"/>
              </a:rPr>
              <a:t>Interactive Tour of a Cell</a:t>
            </a:r>
            <a:r>
              <a:rPr lang="en-US" dirty="0" smtClean="0"/>
              <a:t>  </a:t>
            </a:r>
            <a:r>
              <a:rPr lang="en-US" sz="1400" dirty="0" smtClean="0"/>
              <a:t>from the National </a:t>
            </a:r>
            <a:r>
              <a:rPr lang="en-US" sz="1400" dirty="0"/>
              <a:t>Science Foundation  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www.nsf.gov/news/overviews/biology/interactive.jsp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r>
              <a:rPr lang="en-US" dirty="0" smtClean="0">
                <a:hlinkClick r:id="rId3"/>
              </a:rPr>
              <a:t>American Society for Microbiology</a:t>
            </a:r>
            <a:r>
              <a:rPr lang="en-US" dirty="0" smtClean="0"/>
              <a:t>   </a:t>
            </a:r>
            <a:r>
              <a:rPr lang="en-US" sz="1400" dirty="0" smtClean="0"/>
              <a:t>ASM Clinical Microbiology portal  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>
                <a:hlinkClick r:id="rId4"/>
              </a:rPr>
              <a:t>Centers for Disease Control and Prevention</a:t>
            </a:r>
            <a:r>
              <a:rPr lang="en-US" dirty="0" smtClean="0"/>
              <a:t>  </a:t>
            </a:r>
            <a:r>
              <a:rPr lang="en-US" sz="1400" dirty="0"/>
              <a:t>Our nation′s premier health promotion, prevention, and preparedness agency and a global leader in public </a:t>
            </a:r>
            <a:r>
              <a:rPr lang="en-US" sz="1400" dirty="0" smtClean="0"/>
              <a:t>health.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err="1" smtClean="0">
                <a:hlinkClick r:id="rId5"/>
              </a:rPr>
              <a:t>DPDx</a:t>
            </a:r>
            <a:r>
              <a:rPr lang="en-US" dirty="0" smtClean="0">
                <a:hlinkClick r:id="rId5"/>
              </a:rPr>
              <a:t> - CDC Parasitology Diagnostic Website</a:t>
            </a:r>
            <a:r>
              <a:rPr lang="en-US" dirty="0" smtClean="0"/>
              <a:t>  </a:t>
            </a:r>
            <a:r>
              <a:rPr lang="en-US" sz="1400" dirty="0" smtClean="0"/>
              <a:t>developed </a:t>
            </a:r>
            <a:r>
              <a:rPr lang="en-US" sz="1400" dirty="0"/>
              <a:t>and maintained by CDC’s Division of Parasitic Diseases and Malaria, with the goal of using the internet to strengthen diagnosis of parasitic diseases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https://upload.wikimedia.org/wikipedia/commons/5/56/Agarplate_redbloodcells_edit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274" y="215501"/>
            <a:ext cx="2105025" cy="1334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46495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428</TotalTime>
  <Words>541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Wisp</vt:lpstr>
      <vt:lpstr>Medical Laboratory Technician</vt:lpstr>
      <vt:lpstr>     </vt:lpstr>
      <vt:lpstr>Research Library  </vt:lpstr>
      <vt:lpstr>Professional Resources </vt:lpstr>
      <vt:lpstr>Phlebotomy Resources</vt:lpstr>
      <vt:lpstr>Hematology Resources     </vt:lpstr>
      <vt:lpstr>Microbiology Resources    </vt:lpstr>
    </vt:vector>
  </TitlesOfParts>
  <Company>Stautzenberger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Labortory Technician</dc:title>
  <dc:creator>Lori Van Liere</dc:creator>
  <cp:lastModifiedBy>Lori Van Liere</cp:lastModifiedBy>
  <cp:revision>31</cp:revision>
  <dcterms:created xsi:type="dcterms:W3CDTF">2017-01-26T16:44:29Z</dcterms:created>
  <dcterms:modified xsi:type="dcterms:W3CDTF">2017-03-22T16:08:52Z</dcterms:modified>
</cp:coreProperties>
</file>