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6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10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243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2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07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06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09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9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9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3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3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3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7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A8CEE-9BE7-44F1-8A1E-9F71CA3E52AD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BCC6-FB65-4358-BBC3-E4C6358DB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63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4KFEJIEUrM" TargetMode="External"/><Relationship Id="rId2" Type="http://schemas.openxmlformats.org/officeDocument/2006/relationships/hyperlink" Target="https://www.nlm.nih.gov/medlineplus/webeval/webeval.html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tmp"/><Relationship Id="rId4" Type="http://schemas.openxmlformats.org/officeDocument/2006/relationships/hyperlink" Target="http://www.library.illinois.edu/ugl/howdoi/webeval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" TargetMode="External"/><Relationship Id="rId7" Type="http://schemas.openxmlformats.org/officeDocument/2006/relationships/hyperlink" Target="http://kff.org/" TargetMode="External"/><Relationship Id="rId2" Type="http://schemas.openxmlformats.org/officeDocument/2006/relationships/hyperlink" Target="http://www.nlm.nih.gov/medlinepl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mc/" TargetMode="External"/><Relationship Id="rId5" Type="http://schemas.openxmlformats.org/officeDocument/2006/relationships/hyperlink" Target="http://health.nih.gov/" TargetMode="External"/><Relationship Id="rId4" Type="http://schemas.openxmlformats.org/officeDocument/2006/relationships/hyperlink" Target="https://www.cms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roquest.libguides.com/medicaldatabase/myresearch" TargetMode="External"/><Relationship Id="rId2" Type="http://schemas.openxmlformats.org/officeDocument/2006/relationships/hyperlink" Target="http://proquest.libguides.com/medicaldatabase/tips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dlineplus.gov/magazine/index.html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://www.sapub.org/Journal/aimsandscope.aspx?journalid=1129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hyperlink" Target="http://www.sapub.org/Journal/aimsandscope.aspx?journalid=10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5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2246415"/>
          </a:xfrm>
        </p:spPr>
        <p:txBody>
          <a:bodyPr/>
          <a:lstStyle/>
          <a:p>
            <a:pPr algn="ctr"/>
            <a:r>
              <a:rPr lang="en-US" sz="4400" dirty="0">
                <a:latin typeface="Calibri" panose="020F0502020204030204" pitchFamily="34" charset="0"/>
              </a:rPr>
              <a:t>Search Strategies &amp; Reliable Sources</a:t>
            </a:r>
            <a:br>
              <a:rPr lang="en-US" sz="4400" dirty="0">
                <a:latin typeface="Calibri" panose="020F0502020204030204" pitchFamily="34" charset="0"/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Medical Technology</a:t>
            </a:r>
          </a:p>
        </p:txBody>
      </p:sp>
      <p:pic>
        <p:nvPicPr>
          <p:cNvPr id="1028" name="Picture 4" descr="File:Caduceus.sv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135" y="2256765"/>
            <a:ext cx="1476719" cy="175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3720" y="4990641"/>
            <a:ext cx="9022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provided by </a:t>
            </a:r>
          </a:p>
          <a:p>
            <a:r>
              <a:rPr lang="en-US" dirty="0"/>
              <a:t>Lori Van Liere, MLS</a:t>
            </a:r>
          </a:p>
          <a:p>
            <a:r>
              <a:rPr lang="en-US" dirty="0"/>
              <a:t>AHED Corporate Librarian</a:t>
            </a:r>
          </a:p>
        </p:txBody>
      </p:sp>
    </p:spTree>
    <p:extLst>
      <p:ext uri="{BB962C8B-B14F-4D97-AF65-F5344CB8AC3E}">
        <p14:creationId xmlns:p14="http://schemas.microsoft.com/office/powerpoint/2010/main" val="406247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63" y="411155"/>
            <a:ext cx="9404723" cy="1400530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Before you begin an internet search, it is best to spend a few minutes thinking about what words and phrases will return the best results: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52463" y="1981200"/>
            <a:ext cx="2946866" cy="576262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List key concepts/terms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5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“laymen’s” terms vs. professional terms</a:t>
            </a:r>
          </a:p>
          <a:p>
            <a:r>
              <a:rPr lang="en-US" sz="1600" dirty="0">
                <a:latin typeface="Calibri" panose="020F0502020204030204" pitchFamily="34" charset="0"/>
              </a:rPr>
              <a:t>	Ex.  Graves’ Disease or 	diffuse toxic goiter.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Consider synonyms, alternate or related terms.</a:t>
            </a:r>
          </a:p>
          <a:p>
            <a:r>
              <a:rPr lang="en-US" sz="1600" dirty="0">
                <a:latin typeface="Calibri" panose="020F0502020204030204" pitchFamily="34" charset="0"/>
              </a:rPr>
              <a:t>	Ex. </a:t>
            </a:r>
            <a:r>
              <a:rPr lang="en-US" sz="1600" dirty="0" err="1">
                <a:latin typeface="Calibri" panose="020F0502020204030204" pitchFamily="34" charset="0"/>
              </a:rPr>
              <a:t>Hyporthyroidism</a:t>
            </a:r>
            <a:r>
              <a:rPr lang="en-US" sz="1600" dirty="0">
                <a:latin typeface="Calibri" panose="020F0502020204030204" pitchFamily="34" charset="0"/>
              </a:rPr>
              <a:t>, 	Hashimoto’s disease.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Note acronyms or abbreviations.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Correct spelling is important!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Phrase searching</a:t>
            </a:r>
            <a:r>
              <a:rPr lang="en-US" dirty="0"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6"/>
          </p:nvPr>
        </p:nvSpPr>
        <p:spPr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If terms have more than one word enclose the phrase in </a:t>
            </a:r>
            <a:r>
              <a:rPr lang="en-US" sz="1600" b="1" dirty="0">
                <a:latin typeface="Calibri" panose="020F0502020204030204" pitchFamily="34" charset="0"/>
              </a:rPr>
              <a:t>“quotation marks”.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Otherwise most databases will put the word </a:t>
            </a:r>
            <a:r>
              <a:rPr lang="en-US" sz="1600" b="1" dirty="0">
                <a:latin typeface="Calibri" panose="020F0502020204030204" pitchFamily="34" charset="0"/>
              </a:rPr>
              <a:t>OR </a:t>
            </a:r>
            <a:r>
              <a:rPr lang="en-US" sz="1600" dirty="0">
                <a:latin typeface="Calibri" panose="020F0502020204030204" pitchFamily="34" charset="0"/>
              </a:rPr>
              <a:t>in-between the words, </a:t>
            </a:r>
            <a:r>
              <a:rPr lang="en-US" sz="1600" u="sng" dirty="0">
                <a:latin typeface="Calibri" panose="020F0502020204030204" pitchFamily="34" charset="0"/>
              </a:rPr>
              <a:t>broadening</a:t>
            </a:r>
            <a:r>
              <a:rPr lang="en-US" sz="1600" dirty="0">
                <a:latin typeface="Calibri" panose="020F0502020204030204" pitchFamily="34" charset="0"/>
              </a:rPr>
              <a:t> your results list.	</a:t>
            </a:r>
          </a:p>
          <a:p>
            <a:r>
              <a:rPr lang="en-US" sz="1600" b="1" dirty="0">
                <a:latin typeface="Calibri" panose="020F0502020204030204" pitchFamily="34" charset="0"/>
              </a:rPr>
              <a:t>	</a:t>
            </a:r>
            <a:r>
              <a:rPr lang="en-US" sz="1600" dirty="0">
                <a:latin typeface="Calibri" panose="020F0502020204030204" pitchFamily="34" charset="0"/>
              </a:rPr>
              <a:t>Ex. Graves disease = 	5,560,000 results   </a:t>
            </a:r>
          </a:p>
          <a:p>
            <a:r>
              <a:rPr lang="en-US" sz="1600" dirty="0">
                <a:latin typeface="Calibri" panose="020F0502020204030204" pitchFamily="34" charset="0"/>
              </a:rPr>
              <a:t>    	</a:t>
            </a:r>
            <a:r>
              <a:rPr lang="en-US" sz="1600" b="1" dirty="0">
                <a:latin typeface="Calibri" panose="020F0502020204030204" pitchFamily="34" charset="0"/>
              </a:rPr>
              <a:t>“</a:t>
            </a:r>
            <a:r>
              <a:rPr lang="en-US" sz="1600" dirty="0">
                <a:latin typeface="Calibri" panose="020F0502020204030204" pitchFamily="34" charset="0"/>
              </a:rPr>
              <a:t>Graves Disease</a:t>
            </a:r>
            <a:r>
              <a:rPr lang="en-US" sz="1600" b="1" dirty="0">
                <a:latin typeface="Calibri" panose="020F0502020204030204" pitchFamily="34" charset="0"/>
              </a:rPr>
              <a:t>”</a:t>
            </a:r>
            <a:r>
              <a:rPr lang="en-US" sz="1600" dirty="0">
                <a:latin typeface="Calibri" panose="020F0502020204030204" pitchFamily="34" charset="0"/>
              </a:rPr>
              <a:t> = 	453,000 results.</a:t>
            </a:r>
            <a:endParaRPr lang="en-US" sz="1600" b="1" dirty="0">
              <a:latin typeface="Calibri" panose="020F0502020204030204" pitchFamily="34" charset="0"/>
            </a:endParaRPr>
          </a:p>
          <a:p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Boolean operators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3030682" cy="35893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AND</a:t>
            </a:r>
            <a:r>
              <a:rPr lang="en-US" sz="1600" b="1" dirty="0">
                <a:latin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</a:rPr>
              <a:t>– narrows the search by requiring </a:t>
            </a:r>
            <a:r>
              <a:rPr lang="en-US" sz="1600" b="1" dirty="0">
                <a:latin typeface="Calibri" panose="020F0502020204030204" pitchFamily="34" charset="0"/>
              </a:rPr>
              <a:t>both</a:t>
            </a:r>
            <a:r>
              <a:rPr lang="en-US" sz="1600" dirty="0">
                <a:latin typeface="Calibri" panose="020F0502020204030204" pitchFamily="34" charset="0"/>
              </a:rPr>
              <a:t> terms to be included in an article.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OR</a:t>
            </a:r>
            <a:r>
              <a:rPr lang="en-US" sz="1600" b="1" dirty="0">
                <a:latin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</a:rPr>
              <a:t>– broadens the search.  </a:t>
            </a:r>
            <a:r>
              <a:rPr lang="en-US" sz="1600" b="1" dirty="0">
                <a:latin typeface="Calibri" panose="020F0502020204030204" pitchFamily="34" charset="0"/>
              </a:rPr>
              <a:t>Either </a:t>
            </a:r>
            <a:r>
              <a:rPr lang="en-US" sz="1600" dirty="0">
                <a:latin typeface="Calibri" panose="020F0502020204030204" pitchFamily="34" charset="0"/>
              </a:rPr>
              <a:t> word can appear in an article.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NOT </a:t>
            </a:r>
            <a:r>
              <a:rPr lang="en-US" sz="1600" dirty="0">
                <a:latin typeface="Calibri" panose="020F0502020204030204" pitchFamily="34" charset="0"/>
              </a:rPr>
              <a:t>– </a:t>
            </a:r>
            <a:r>
              <a:rPr lang="en-US" sz="1400" dirty="0">
                <a:latin typeface="Calibri" panose="020F0502020204030204" pitchFamily="34" charset="0"/>
              </a:rPr>
              <a:t>Ex. “graves disease” OR “diffuse toxic goiter”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narrows the search by </a:t>
            </a:r>
            <a:r>
              <a:rPr lang="en-US" sz="1600" b="1" dirty="0">
                <a:latin typeface="Calibri" panose="020F0502020204030204" pitchFamily="34" charset="0"/>
              </a:rPr>
              <a:t>excluding</a:t>
            </a:r>
            <a:r>
              <a:rPr lang="en-US" sz="1600" dirty="0">
                <a:latin typeface="Calibri" panose="020F0502020204030204" pitchFamily="34" charset="0"/>
              </a:rPr>
              <a:t> articles that include the word.</a:t>
            </a:r>
          </a:p>
          <a:p>
            <a:r>
              <a:rPr lang="en-US" dirty="0">
                <a:latin typeface="Calibri" panose="020F0502020204030204" pitchFamily="34" charset="0"/>
              </a:rPr>
              <a:t>Ex. “star trek” NOT “deep 	space nine</a:t>
            </a:r>
            <a:r>
              <a:rPr lang="en-US" sz="1600" dirty="0">
                <a:latin typeface="Calibri" panose="020F0502020204030204" pitchFamily="34" charset="0"/>
              </a:rPr>
              <a:t>”</a:t>
            </a:r>
          </a:p>
        </p:txBody>
      </p:sp>
      <p:pic>
        <p:nvPicPr>
          <p:cNvPr id="10" name="Picture 2" descr="Internet, Web, Globe, Mouse, Earth, Www, Planet, Wor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516" y="1295517"/>
            <a:ext cx="1251655" cy="103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94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154953" y="413504"/>
            <a:ext cx="3401064" cy="1828800"/>
          </a:xfrm>
          <a:ln w="38100">
            <a:noFill/>
          </a:ln>
        </p:spPr>
        <p:txBody>
          <a:bodyPr tIns="914400"/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963760" y="1500649"/>
            <a:ext cx="5195997" cy="4845066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hlinkClick r:id="rId2"/>
              </a:rPr>
              <a:t>National Library of Medicine tutorial on evaluating health information on the internet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hlinkClick r:id="rId3"/>
              </a:rPr>
              <a:t>Evaluating Website YouTube video - David L. Rice 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Library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hlinkClick r:id="rId4"/>
              </a:rPr>
              <a:t>Tips and Tricks for Evaluating Web Sites</a:t>
            </a:r>
            <a:endParaRPr lang="en-US" sz="2400" dirty="0">
              <a:latin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1154954" y="2286000"/>
            <a:ext cx="3401063" cy="373380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Currency</a:t>
            </a:r>
            <a:r>
              <a:rPr lang="en-US" sz="2400" dirty="0">
                <a:latin typeface="Calibri" panose="020F0502020204030204" pitchFamily="34" charset="0"/>
              </a:rPr>
              <a:t> – </a:t>
            </a:r>
            <a:r>
              <a:rPr lang="en-US" dirty="0">
                <a:latin typeface="Calibri" panose="020F0502020204030204" pitchFamily="34" charset="0"/>
              </a:rPr>
              <a:t>when was the information written? 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Relevance</a:t>
            </a:r>
            <a:r>
              <a:rPr lang="en-US" sz="2400" dirty="0">
                <a:latin typeface="Calibri" panose="020F0502020204030204" pitchFamily="34" charset="0"/>
              </a:rPr>
              <a:t> – </a:t>
            </a:r>
            <a:r>
              <a:rPr lang="en-US" dirty="0">
                <a:latin typeface="Calibri" panose="020F0502020204030204" pitchFamily="34" charset="0"/>
              </a:rPr>
              <a:t>does the information relate to your topic?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Authority </a:t>
            </a:r>
            <a:r>
              <a:rPr lang="en-US" dirty="0">
                <a:latin typeface="Calibri" panose="020F0502020204030204" pitchFamily="34" charset="0"/>
              </a:rPr>
              <a:t>– who is the author/sponsor/publisher/source?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Accuracy</a:t>
            </a:r>
            <a:r>
              <a:rPr lang="en-US" sz="2400" dirty="0">
                <a:latin typeface="Calibri" panose="020F0502020204030204" pitchFamily="34" charset="0"/>
              </a:rPr>
              <a:t> – </a:t>
            </a:r>
            <a:r>
              <a:rPr lang="en-US" dirty="0">
                <a:latin typeface="Calibri" panose="020F0502020204030204" pitchFamily="34" charset="0"/>
              </a:rPr>
              <a:t>can you verify the information in another source?</a:t>
            </a:r>
          </a:p>
          <a:p>
            <a:r>
              <a:rPr lang="en-US" sz="2400" b="1" dirty="0">
                <a:latin typeface="Calibri" panose="020F0502020204030204" pitchFamily="34" charset="0"/>
              </a:rPr>
              <a:t>Purpose</a:t>
            </a:r>
            <a:r>
              <a:rPr lang="en-US" sz="2400" dirty="0">
                <a:latin typeface="Calibri" panose="020F0502020204030204" pitchFamily="34" charset="0"/>
              </a:rPr>
              <a:t> – </a:t>
            </a:r>
            <a:r>
              <a:rPr lang="en-US" dirty="0">
                <a:latin typeface="Calibri" panose="020F0502020204030204" pitchFamily="34" charset="0"/>
              </a:rPr>
              <a:t>what is the website for? To inform, teach, sell, entertain, or persuade?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736" y="2451253"/>
            <a:ext cx="838317" cy="4667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38799" y="909935"/>
            <a:ext cx="3007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Tutorials -</a:t>
            </a:r>
            <a:r>
              <a:rPr lang="en-US" sz="2400" b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54954" y="457200"/>
            <a:ext cx="296535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alibri" panose="020F0502020204030204" pitchFamily="34" charset="0"/>
              </a:rPr>
              <a:t>Not all information on the internet is worth using.  Medical information must be evaluated for: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758" y="5082570"/>
            <a:ext cx="1516533" cy="15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1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Credible and reliable websites for medical information: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092" y="1152983"/>
            <a:ext cx="8946541" cy="5413070"/>
          </a:xfrm>
          <a:ln w="57150">
            <a:solidFill>
              <a:schemeClr val="bg2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MedlinePlus - </a:t>
            </a:r>
            <a:r>
              <a:rPr lang="en-US" u="sng" dirty="0">
                <a:latin typeface="Calibri" panose="020F0502020204030204" pitchFamily="34" charset="0"/>
                <a:hlinkClick r:id="rId2"/>
              </a:rPr>
              <a:t>http://www.nlm.nih.gov/medlineplus/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</a:rPr>
              <a:t>	</a:t>
            </a:r>
            <a:r>
              <a:rPr lang="en-US" sz="1300" dirty="0">
                <a:latin typeface="Calibri" panose="020F0502020204030204" pitchFamily="34" charset="0"/>
              </a:rPr>
              <a:t>A service of the U.S. National Library of Medicine.  Learn about diseases, drugs, etc.  Includes links to other useful, credible sites</a:t>
            </a:r>
            <a:r>
              <a:rPr lang="en-US" sz="1300" dirty="0"/>
              <a:t>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>
                <a:latin typeface="Calibri" panose="020F0502020204030204" pitchFamily="34" charset="0"/>
              </a:rPr>
              <a:t>Centers for Disease Control and Prevention - </a:t>
            </a:r>
            <a:r>
              <a:rPr lang="en-US" u="sng" dirty="0">
                <a:latin typeface="Calibri" panose="020F0502020204030204" pitchFamily="34" charset="0"/>
                <a:hlinkClick r:id="rId3"/>
              </a:rPr>
              <a:t>http://www.cdc.gov/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</a:rPr>
              <a:t>	</a:t>
            </a:r>
            <a:r>
              <a:rPr lang="en-US" sz="1300" dirty="0">
                <a:latin typeface="Calibri" panose="020F0502020204030204" pitchFamily="34" charset="0"/>
              </a:rPr>
              <a:t>Gateway to information on Diseases &amp; Conditions, Healthy Living, Workplace Safety and much more.</a:t>
            </a: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Centers for Medicare &amp; Medicaid Services - </a:t>
            </a:r>
            <a:r>
              <a:rPr lang="en-US" u="sng" dirty="0">
                <a:latin typeface="Calibri" panose="020F0502020204030204" pitchFamily="34" charset="0"/>
                <a:hlinkClick r:id="rId4"/>
              </a:rPr>
              <a:t>https://www.cms.gov/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</a:rPr>
              <a:t>	</a:t>
            </a:r>
            <a:r>
              <a:rPr lang="en-US" sz="1300" dirty="0">
                <a:latin typeface="Calibri" panose="020F0502020204030204" pitchFamily="34" charset="0"/>
              </a:rPr>
              <a:t>Federal agency that administers the Medicare program and works in partnership with state governments to administer Medicaid, 	HHIPAA, quality standards in long-term care facilities and has oversight of HealthCare.gov.  Provides official resources for ICD-10.</a:t>
            </a: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National Institutes of Health - </a:t>
            </a:r>
            <a:r>
              <a:rPr lang="en-US" u="sng" dirty="0">
                <a:latin typeface="Calibri" panose="020F0502020204030204" pitchFamily="34" charset="0"/>
                <a:hlinkClick r:id="rId5"/>
              </a:rPr>
              <a:t>http://health.nih.gov/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</a:rPr>
              <a:t>	</a:t>
            </a:r>
            <a:r>
              <a:rPr lang="en-US" sz="1300" dirty="0">
                <a:latin typeface="Calibri" panose="020F0502020204030204" pitchFamily="34" charset="0"/>
              </a:rPr>
              <a:t>Health information and links to the other National Institutes (that have specific health agendas).</a:t>
            </a: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PubMed Central - </a:t>
            </a:r>
            <a:r>
              <a:rPr lang="en-US" u="sng" dirty="0">
                <a:latin typeface="Calibri" panose="020F0502020204030204" pitchFamily="34" charset="0"/>
                <a:hlinkClick r:id="rId6"/>
              </a:rPr>
              <a:t>http://www.ncbi.nlm.nih.gov/pmc/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	</a:t>
            </a:r>
            <a:r>
              <a:rPr lang="en-US" sz="1300" dirty="0">
                <a:latin typeface="Calibri" panose="020F0502020204030204" pitchFamily="34" charset="0"/>
              </a:rPr>
              <a:t>PMC is a free full-text archive of biomedical and life sciences journal literature at the U.S.  National Institutes of Health's National 	Library of Medicine.</a:t>
            </a:r>
          </a:p>
          <a:p>
            <a:r>
              <a:rPr lang="en-US" dirty="0">
                <a:latin typeface="Calibri" panose="020F0502020204030204" pitchFamily="34" charset="0"/>
              </a:rPr>
              <a:t>Kaiser Family Foundation - </a:t>
            </a:r>
            <a:r>
              <a:rPr lang="en-US" u="sng" dirty="0">
                <a:latin typeface="Calibri" panose="020F0502020204030204" pitchFamily="34" charset="0"/>
                <a:hlinkClick r:id="rId7"/>
              </a:rPr>
              <a:t>http://kff.org/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300" dirty="0">
                <a:latin typeface="Calibri" panose="020F0502020204030204" pitchFamily="34" charset="0"/>
              </a:rPr>
              <a:t>	Kaiser is a non-profit, private operating foundation focusing on the major health care issues facing the U.S., as well as the U.S. role in 	global health 	policy.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0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latin typeface="Calibri" panose="020F0502020204030204" pitchFamily="34" charset="0"/>
              </a:rPr>
              <a:t>Research Library </a:t>
            </a:r>
            <a:r>
              <a:rPr lang="en-US" sz="1200" dirty="0">
                <a:latin typeface="Calibri" panose="020F0502020204030204" pitchFamily="34" charset="0"/>
              </a:rPr>
              <a:t/>
            </a:r>
            <a:br>
              <a:rPr lang="en-US" sz="1200" dirty="0">
                <a:latin typeface="Calibri" panose="020F0502020204030204" pitchFamily="34" charset="0"/>
              </a:rPr>
            </a:b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84616" y="706582"/>
            <a:ext cx="5195997" cy="531321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Access through the </a:t>
            </a:r>
            <a:r>
              <a:rPr lang="en-US" sz="2400" dirty="0" err="1">
                <a:latin typeface="Calibri" panose="020F0502020204030204" pitchFamily="34" charset="0"/>
              </a:rPr>
              <a:t>SuperMoodle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Available 24/7.</a:t>
            </a:r>
          </a:p>
          <a:p>
            <a:r>
              <a:rPr lang="en-US" sz="2400" dirty="0">
                <a:latin typeface="Calibri" panose="020F0502020204030204" pitchFamily="34" charset="0"/>
              </a:rPr>
              <a:t>Credible and reliable sources.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Scholarly journals, professional &amp; trade publications, magazines, newspapers.</a:t>
            </a:r>
          </a:p>
          <a:p>
            <a:r>
              <a:rPr lang="en-US" sz="2400" dirty="0">
                <a:latin typeface="Calibri" panose="020F0502020204030204" pitchFamily="34" charset="0"/>
              </a:rPr>
              <a:t>Different results than the free internet returns.</a:t>
            </a:r>
          </a:p>
          <a:p>
            <a:r>
              <a:rPr lang="en-US" sz="2400" dirty="0">
                <a:latin typeface="Calibri" panose="020F0502020204030204" pitchFamily="34" charset="0"/>
              </a:rPr>
              <a:t>Basic or Advanced search options.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0520"/>
          </a:xfrm>
          <a:noFill/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ProQuest </a:t>
            </a:r>
            <a:r>
              <a:rPr lang="en-US" sz="2400" dirty="0" err="1">
                <a:latin typeface="Calibri" panose="020F0502020204030204" pitchFamily="34" charset="0"/>
              </a:rPr>
              <a:t>helpguide</a:t>
            </a:r>
            <a:r>
              <a:rPr lang="en-US" sz="2400" dirty="0">
                <a:latin typeface="Calibri" panose="020F0502020204030204" pitchFamily="34" charset="0"/>
              </a:rPr>
              <a:t> links:</a:t>
            </a:r>
            <a:endParaRPr lang="en-US" sz="2400" dirty="0">
              <a:latin typeface="Calibri" panose="020F0502020204030204" pitchFamily="34" charset="0"/>
              <a:hlinkClick r:id="rId2"/>
            </a:endParaRPr>
          </a:p>
          <a:p>
            <a:r>
              <a:rPr lang="en-US" sz="2400" dirty="0">
                <a:latin typeface="Calibri" panose="020F0502020204030204" pitchFamily="34" charset="0"/>
                <a:hlinkClick r:id="rId2"/>
              </a:rPr>
              <a:t>Medical Database - search tips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hlinkClick r:id="rId3"/>
              </a:rPr>
              <a:t>Create a My Research account</a:t>
            </a:r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932" y="1236300"/>
            <a:ext cx="1433239" cy="394196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490" y="642713"/>
            <a:ext cx="2000529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57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Free, open access medical journals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46111" y="1986817"/>
            <a:ext cx="8946541" cy="4195481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Journal of Health Sciences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NIH Medline Plus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Food and Public Health</a:t>
            </a:r>
            <a:endParaRPr lang="en-US" dirty="0" smtClean="0"/>
          </a:p>
          <a:p>
            <a:r>
              <a:rPr lang="en-US" dirty="0" smtClean="0"/>
              <a:t>  </a:t>
            </a:r>
          </a:p>
          <a:p>
            <a:endParaRPr lang="en-US" dirty="0"/>
          </a:p>
        </p:txBody>
      </p:sp>
      <p:pic>
        <p:nvPicPr>
          <p:cNvPr id="14" name="Picture 13" descr="http://www.sapub.org/global/images.aspx?journalid=1002&amp;type=bi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333" y="2063935"/>
            <a:ext cx="762000" cy="101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http://www.sapub.org/global/images.aspx?journalid=1129&amp;type=big">
            <a:hlinkClick r:id="rId2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069" y="2063935"/>
            <a:ext cx="808225" cy="101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NIH MedlinePlus the Magazine Summer 2016 Issue">
            <a:hlinkClick r:id="rId3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680" y="2089385"/>
            <a:ext cx="789267" cy="1012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6852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761</TotalTime>
  <Words>344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Ion</vt:lpstr>
      <vt:lpstr>Search Strategies &amp; Reliable Sources Medical Technology</vt:lpstr>
      <vt:lpstr>Before you begin an internet search, it is best to spend a few minutes thinking about what words and phrases will return the best results:</vt:lpstr>
      <vt:lpstr>     </vt:lpstr>
      <vt:lpstr>Credible and reliable websites for medical information:</vt:lpstr>
      <vt:lpstr>Research Library  </vt:lpstr>
      <vt:lpstr>Free, open access medical journals</vt:lpstr>
    </vt:vector>
  </TitlesOfParts>
  <Company>Stautzenberger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Strategies</dc:title>
  <dc:creator>Lori Van Liere</dc:creator>
  <cp:lastModifiedBy>Lori Van Liere</cp:lastModifiedBy>
  <cp:revision>52</cp:revision>
  <dcterms:created xsi:type="dcterms:W3CDTF">2016-05-10T16:39:14Z</dcterms:created>
  <dcterms:modified xsi:type="dcterms:W3CDTF">2016-09-08T22:04:56Z</dcterms:modified>
</cp:coreProperties>
</file>