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8" r:id="rId1"/>
  </p:sldMasterIdLst>
  <p:sldIdLst>
    <p:sldId id="256" r:id="rId2"/>
    <p:sldId id="258" r:id="rId3"/>
    <p:sldId id="262" r:id="rId4"/>
    <p:sldId id="263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2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8/22/2016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944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59914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2584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560410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40988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8/22/2016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50505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8/22/2016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048933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9728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436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074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565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89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787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8/22/2016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841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8/22/2016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81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8/22/2016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22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930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smtClean="0"/>
              <a:t>8/22/2016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647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  <p:sldLayoutId id="2147483821" r:id="rId13"/>
    <p:sldLayoutId id="2147483822" r:id="rId14"/>
    <p:sldLayoutId id="2147483823" r:id="rId15"/>
    <p:sldLayoutId id="2147483824" r:id="rId16"/>
    <p:sldLayoutId id="2147483825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4KFEJIEUrM" TargetMode="External"/><Relationship Id="rId2" Type="http://schemas.openxmlformats.org/officeDocument/2006/relationships/hyperlink" Target="https://www.nlm.nih.gov/medlineplus/webeval/webeval.html" TargetMode="Externa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.png"/><Relationship Id="rId5" Type="http://schemas.openxmlformats.org/officeDocument/2006/relationships/image" Target="../media/image7.tmp"/><Relationship Id="rId4" Type="http://schemas.openxmlformats.org/officeDocument/2006/relationships/hyperlink" Target="http://www.library.illinois.edu/ugl/howdoi/webeval.html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phis.usda.gov/aphis/home" TargetMode="External"/><Relationship Id="rId3" Type="http://schemas.openxmlformats.org/officeDocument/2006/relationships/hyperlink" Target="https://www.avma.org/KB/Pages/default.aspx" TargetMode="External"/><Relationship Id="rId7" Type="http://schemas.openxmlformats.org/officeDocument/2006/relationships/hyperlink" Target="http://www.merckvetmanual.com/pethealth/index.html" TargetMode="External"/><Relationship Id="rId2" Type="http://schemas.openxmlformats.org/officeDocument/2006/relationships/hyperlink" Target="http://www.usda.gov/wps/portal/usda/usdahome?navid=ANIMAL_HEALT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rckvetmanual.com/mvm/index.html" TargetMode="External"/><Relationship Id="rId5" Type="http://schemas.openxmlformats.org/officeDocument/2006/relationships/hyperlink" Target="http://www.vet.cornell.edu/library/publicsvcs/freeresources.cfm#guide" TargetMode="External"/><Relationship Id="rId10" Type="http://schemas.openxmlformats.org/officeDocument/2006/relationships/hyperlink" Target="http://www.nal.usda.gov/animals-and-livestock" TargetMode="External"/><Relationship Id="rId4" Type="http://schemas.openxmlformats.org/officeDocument/2006/relationships/hyperlink" Target="http://www.fda.gov/AnimalVeterinary/default.htm" TargetMode="External"/><Relationship Id="rId9" Type="http://schemas.openxmlformats.org/officeDocument/2006/relationships/hyperlink" Target="http://awic.nal.usda.gov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roquest.libguides.com/medicaldatabase/myresearch" TargetMode="External"/><Relationship Id="rId2" Type="http://schemas.openxmlformats.org/officeDocument/2006/relationships/hyperlink" Target="http://proquest.libguides.com/medicaldatabase/tips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0.tmp"/><Relationship Id="rId4" Type="http://schemas.openxmlformats.org/officeDocument/2006/relationships/image" Target="../media/image9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Veterinary Technology	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Guide to Research and library resources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88910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dirty="0">
                <a:latin typeface="Calibri" panose="020F0502020204030204" pitchFamily="34" charset="0"/>
              </a:rPr>
              <a:t>Before you begin an internet </a:t>
            </a:r>
            <a:r>
              <a:rPr lang="en-US" sz="2400" dirty="0" smtClean="0">
                <a:latin typeface="Calibri" panose="020F0502020204030204" pitchFamily="34" charset="0"/>
              </a:rPr>
              <a:t>search, </a:t>
            </a:r>
            <a:r>
              <a:rPr lang="en-US" sz="2400" dirty="0">
                <a:latin typeface="Calibri" panose="020F0502020204030204" pitchFamily="34" charset="0"/>
              </a:rPr>
              <a:t>it is best to spend a few minutes thinking about what words and phrases will return the best </a:t>
            </a:r>
            <a:r>
              <a:rPr lang="en-US" sz="2400" dirty="0" smtClean="0">
                <a:latin typeface="Calibri" panose="020F0502020204030204" pitchFamily="34" charset="0"/>
              </a:rPr>
              <a:t>results:</a:t>
            </a:r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List key concepts/terms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15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“laymen’s” terms vs. professional terms</a:t>
            </a:r>
          </a:p>
          <a:p>
            <a:r>
              <a:rPr lang="en-US" dirty="0" smtClean="0"/>
              <a:t>	Ex.  “low thyroid” or 	hypothyroidism.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Consider synonyms, alternate or related terms.</a:t>
            </a:r>
          </a:p>
          <a:p>
            <a:r>
              <a:rPr lang="en-US" dirty="0" smtClean="0"/>
              <a:t>	Ex. Hypothyroidism, 	Hashimoto’s disease.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Note acronyms or abbreviations.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Correct spelling is important!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Phrase searching	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6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+mn-lt"/>
              </a:rPr>
              <a:t>If terms have more than one word enclose the phrase in </a:t>
            </a:r>
            <a:r>
              <a:rPr lang="en-US" b="1" dirty="0" smtClean="0">
                <a:latin typeface="+mn-lt"/>
              </a:rPr>
              <a:t>“quotation marks”.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+mn-lt"/>
              </a:rPr>
              <a:t>Otherwise most databases will put the word </a:t>
            </a:r>
            <a:r>
              <a:rPr lang="en-US" b="1" dirty="0" smtClean="0">
                <a:latin typeface="+mn-lt"/>
              </a:rPr>
              <a:t>OR </a:t>
            </a:r>
            <a:r>
              <a:rPr lang="en-US" dirty="0" smtClean="0">
                <a:latin typeface="+mn-lt"/>
              </a:rPr>
              <a:t>in-between the words, </a:t>
            </a:r>
            <a:r>
              <a:rPr lang="en-US" u="sng" dirty="0" smtClean="0">
                <a:latin typeface="+mn-lt"/>
              </a:rPr>
              <a:t>broadening</a:t>
            </a:r>
            <a:r>
              <a:rPr lang="en-US" dirty="0" smtClean="0">
                <a:latin typeface="+mn-lt"/>
              </a:rPr>
              <a:t> your results list.	</a:t>
            </a:r>
          </a:p>
          <a:p>
            <a:r>
              <a:rPr lang="en-US" b="1" dirty="0">
                <a:latin typeface="+mn-lt"/>
              </a:rPr>
              <a:t>	</a:t>
            </a:r>
            <a:r>
              <a:rPr lang="en-US" dirty="0" smtClean="0">
                <a:latin typeface="+mn-lt"/>
              </a:rPr>
              <a:t>Ex. Graves disease = 	5,560,000 results   </a:t>
            </a:r>
          </a:p>
          <a:p>
            <a:r>
              <a:rPr lang="en-US" dirty="0" smtClean="0">
                <a:latin typeface="+mn-lt"/>
              </a:rPr>
              <a:t>    	</a:t>
            </a:r>
            <a:r>
              <a:rPr lang="en-US" b="1" dirty="0" smtClean="0">
                <a:latin typeface="+mn-lt"/>
              </a:rPr>
              <a:t>“</a:t>
            </a:r>
            <a:r>
              <a:rPr lang="en-US" dirty="0" smtClean="0">
                <a:latin typeface="+mn-lt"/>
              </a:rPr>
              <a:t>Graves Disease</a:t>
            </a:r>
            <a:r>
              <a:rPr lang="en-US" b="1" dirty="0" smtClean="0">
                <a:latin typeface="+mn-lt"/>
              </a:rPr>
              <a:t>”</a:t>
            </a:r>
            <a:r>
              <a:rPr lang="en-US" dirty="0" smtClean="0">
                <a:latin typeface="+mn-lt"/>
              </a:rPr>
              <a:t> = 	453,000 results.</a:t>
            </a:r>
            <a:endParaRPr lang="en-US" b="1" dirty="0" smtClean="0">
              <a:latin typeface="+mn-lt"/>
            </a:endParaRPr>
          </a:p>
          <a:p>
            <a:endParaRPr lang="en-US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Boolean operators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17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+mn-lt"/>
              </a:rPr>
              <a:t>These terms are used to narrow or broaden a search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+mn-lt"/>
              </a:rPr>
              <a:t>AND</a:t>
            </a:r>
            <a:r>
              <a:rPr lang="en-US" dirty="0" smtClean="0">
                <a:latin typeface="+mn-lt"/>
              </a:rPr>
              <a:t> – narrows the search by requiring </a:t>
            </a:r>
            <a:r>
              <a:rPr lang="en-US" b="1" dirty="0" smtClean="0">
                <a:latin typeface="+mn-lt"/>
              </a:rPr>
              <a:t>both</a:t>
            </a:r>
            <a:r>
              <a:rPr lang="en-US" dirty="0" smtClean="0">
                <a:latin typeface="+mn-lt"/>
              </a:rPr>
              <a:t> terms to be included in an article.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700" dirty="0" smtClean="0">
                <a:latin typeface="+mn-lt"/>
              </a:rPr>
              <a:t>OR</a:t>
            </a:r>
            <a:r>
              <a:rPr lang="en-US" dirty="0" smtClean="0">
                <a:latin typeface="+mn-lt"/>
              </a:rPr>
              <a:t> – broadens the search.  </a:t>
            </a:r>
            <a:r>
              <a:rPr lang="en-US" b="1" dirty="0" smtClean="0">
                <a:latin typeface="+mn-lt"/>
              </a:rPr>
              <a:t>Either </a:t>
            </a:r>
            <a:r>
              <a:rPr lang="en-US" dirty="0" smtClean="0">
                <a:latin typeface="+mn-lt"/>
              </a:rPr>
              <a:t> word can appear in an article.</a:t>
            </a:r>
          </a:p>
          <a:p>
            <a:pPr lvl="1"/>
            <a:r>
              <a:rPr lang="en-US" dirty="0" smtClean="0">
                <a:latin typeface="+mn-lt"/>
              </a:rPr>
              <a:t>Ex. </a:t>
            </a:r>
            <a:r>
              <a:rPr lang="en-US" dirty="0" err="1" smtClean="0">
                <a:latin typeface="+mn-lt"/>
              </a:rPr>
              <a:t>Atopy</a:t>
            </a:r>
            <a:r>
              <a:rPr lang="en-US" dirty="0" smtClean="0">
                <a:latin typeface="+mn-lt"/>
              </a:rPr>
              <a:t> OR “allergic dermatitis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900" dirty="0" smtClean="0">
                <a:latin typeface="+mn-lt"/>
              </a:rPr>
              <a:t>NOT</a:t>
            </a:r>
            <a:r>
              <a:rPr lang="en-US" dirty="0" smtClean="0">
                <a:latin typeface="+mn-lt"/>
              </a:rPr>
              <a:t> – narrows the search by </a:t>
            </a:r>
            <a:r>
              <a:rPr lang="en-US" b="1" dirty="0" smtClean="0">
                <a:latin typeface="+mn-lt"/>
              </a:rPr>
              <a:t>excluding</a:t>
            </a:r>
            <a:r>
              <a:rPr lang="en-US" dirty="0" smtClean="0">
                <a:latin typeface="+mn-lt"/>
              </a:rPr>
              <a:t> articles that include the word.</a:t>
            </a:r>
          </a:p>
          <a:p>
            <a:r>
              <a:rPr lang="en-US" dirty="0">
                <a:latin typeface="+mn-lt"/>
              </a:rPr>
              <a:t>	</a:t>
            </a:r>
            <a:r>
              <a:rPr lang="en-US" dirty="0" smtClean="0">
                <a:latin typeface="+mn-lt"/>
              </a:rPr>
              <a:t>Ex. “star trek” NOT “deep 	space nine”</a:t>
            </a:r>
          </a:p>
        </p:txBody>
      </p:sp>
      <p:pic>
        <p:nvPicPr>
          <p:cNvPr id="10" name="Picture 2" descr="Internet, Web, Globe, Mouse, Earth, Www, Planet, Worl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4229" y="1337080"/>
            <a:ext cx="1251655" cy="103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09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154953" y="413504"/>
            <a:ext cx="3401064" cy="1828800"/>
          </a:xfrm>
          <a:ln w="38100">
            <a:noFill/>
          </a:ln>
        </p:spPr>
        <p:txBody>
          <a:bodyPr tIns="914400"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/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/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sz="2400" dirty="0" smtClean="0">
                <a:latin typeface="+mn-lt"/>
              </a:rPr>
              <a:t/>
            </a:r>
            <a:br>
              <a:rPr lang="en-US" sz="2400" dirty="0" smtClean="0">
                <a:latin typeface="+mn-lt"/>
              </a:rPr>
            </a:br>
            <a:endParaRPr lang="en-US" sz="2400" dirty="0">
              <a:latin typeface="+mn-lt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861734" y="1531804"/>
            <a:ext cx="5195997" cy="4307136"/>
          </a:xfrm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hlinkClick r:id="rId2"/>
              </a:rPr>
              <a:t>National Library of Medicine </a:t>
            </a:r>
            <a:r>
              <a:rPr lang="en-US" sz="2400" dirty="0">
                <a:latin typeface="Calibri" panose="020F0502020204030204" pitchFamily="34" charset="0"/>
                <a:hlinkClick r:id="rId2"/>
              </a:rPr>
              <a:t>t</a:t>
            </a:r>
            <a:r>
              <a:rPr lang="en-US" sz="2400" dirty="0" smtClean="0">
                <a:latin typeface="Calibri" panose="020F0502020204030204" pitchFamily="34" charset="0"/>
                <a:hlinkClick r:id="rId2"/>
              </a:rPr>
              <a:t>utorial on evaluating health information on the internet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 smtClean="0"/>
          </a:p>
          <a:p>
            <a:r>
              <a:rPr lang="en-US" sz="2400" dirty="0" smtClean="0">
                <a:latin typeface="Calibri" panose="020F0502020204030204" pitchFamily="34" charset="0"/>
                <a:hlinkClick r:id="rId3"/>
              </a:rPr>
              <a:t>Evaluating Website YouTube video - David L. Rice </a:t>
            </a:r>
            <a:r>
              <a:rPr lang="en-US" sz="2400" dirty="0" smtClean="0">
                <a:latin typeface="Calibri" panose="020F0502020204030204" pitchFamily="34" charset="0"/>
                <a:hlinkClick r:id="rId3"/>
              </a:rPr>
              <a:t>Library</a:t>
            </a:r>
            <a:endParaRPr lang="en-US" sz="2400" dirty="0" smtClean="0">
              <a:latin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  <a:hlinkClick r:id="rId4"/>
              </a:rPr>
              <a:t>Tips and Tricks for Evaluating Web Sites</a:t>
            </a:r>
            <a:endParaRPr lang="en-US" sz="2400" dirty="0" smtClean="0">
              <a:latin typeface="Calibri" panose="020F0502020204030204" pitchFamily="34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2"/>
          </p:nvPr>
        </p:nvSpPr>
        <p:spPr>
          <a:xfrm>
            <a:off x="1154954" y="2286000"/>
            <a:ext cx="3401063" cy="3733800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400" b="1" dirty="0" smtClean="0">
                <a:latin typeface="Calibri" panose="020F0502020204030204" pitchFamily="34" charset="0"/>
              </a:rPr>
              <a:t>Currency</a:t>
            </a:r>
            <a:r>
              <a:rPr lang="en-US" sz="2400" dirty="0" smtClean="0">
                <a:latin typeface="Calibri" panose="020F0502020204030204" pitchFamily="34" charset="0"/>
              </a:rPr>
              <a:t> – </a:t>
            </a:r>
            <a:r>
              <a:rPr lang="en-US" dirty="0" smtClean="0">
                <a:latin typeface="Calibri" panose="020F0502020204030204" pitchFamily="34" charset="0"/>
              </a:rPr>
              <a:t>when was the information written? </a:t>
            </a:r>
          </a:p>
          <a:p>
            <a:r>
              <a:rPr lang="en-US" sz="2400" b="1" dirty="0" smtClean="0">
                <a:latin typeface="Calibri" panose="020F0502020204030204" pitchFamily="34" charset="0"/>
              </a:rPr>
              <a:t>Relevance</a:t>
            </a:r>
            <a:r>
              <a:rPr lang="en-US" sz="2400" dirty="0" smtClean="0">
                <a:latin typeface="Calibri" panose="020F0502020204030204" pitchFamily="34" charset="0"/>
              </a:rPr>
              <a:t> – </a:t>
            </a:r>
            <a:r>
              <a:rPr lang="en-US" dirty="0" smtClean="0">
                <a:latin typeface="Calibri" panose="020F0502020204030204" pitchFamily="34" charset="0"/>
              </a:rPr>
              <a:t>does the information relate to your topic?</a:t>
            </a:r>
          </a:p>
          <a:p>
            <a:r>
              <a:rPr lang="en-US" sz="2400" b="1" dirty="0" smtClean="0">
                <a:latin typeface="Calibri" panose="020F0502020204030204" pitchFamily="34" charset="0"/>
              </a:rPr>
              <a:t>Authority </a:t>
            </a:r>
            <a:r>
              <a:rPr lang="en-US" dirty="0" smtClean="0">
                <a:latin typeface="Calibri" panose="020F0502020204030204" pitchFamily="34" charset="0"/>
              </a:rPr>
              <a:t>– who is the author/sponsor/publisher/source?</a:t>
            </a:r>
          </a:p>
          <a:p>
            <a:r>
              <a:rPr lang="en-US" sz="2400" b="1" dirty="0" smtClean="0">
                <a:latin typeface="Calibri" panose="020F0502020204030204" pitchFamily="34" charset="0"/>
              </a:rPr>
              <a:t>Accuracy</a:t>
            </a:r>
            <a:r>
              <a:rPr lang="en-US" sz="2400" dirty="0" smtClean="0">
                <a:latin typeface="Calibri" panose="020F0502020204030204" pitchFamily="34" charset="0"/>
              </a:rPr>
              <a:t> – </a:t>
            </a:r>
            <a:r>
              <a:rPr lang="en-US" dirty="0" smtClean="0">
                <a:latin typeface="Calibri" panose="020F0502020204030204" pitchFamily="34" charset="0"/>
              </a:rPr>
              <a:t>can you verify the information in another source?</a:t>
            </a:r>
          </a:p>
          <a:p>
            <a:r>
              <a:rPr lang="en-US" sz="2400" b="1" dirty="0" smtClean="0">
                <a:latin typeface="Calibri" panose="020F0502020204030204" pitchFamily="34" charset="0"/>
              </a:rPr>
              <a:t>Purpose</a:t>
            </a:r>
            <a:r>
              <a:rPr lang="en-US" sz="2400" dirty="0" smtClean="0">
                <a:latin typeface="Calibri" panose="020F0502020204030204" pitchFamily="34" charset="0"/>
              </a:rPr>
              <a:t> – </a:t>
            </a:r>
            <a:r>
              <a:rPr lang="en-US" dirty="0" smtClean="0">
                <a:latin typeface="Calibri" panose="020F0502020204030204" pitchFamily="34" charset="0"/>
              </a:rPr>
              <a:t>what is the website for? To inform, teach, sell, entertain, or persuade?</a:t>
            </a:r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2601" y="2539759"/>
            <a:ext cx="838317" cy="46679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638799" y="909935"/>
            <a:ext cx="3007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 panose="020F0502020204030204" pitchFamily="34" charset="0"/>
              </a:rPr>
              <a:t>Tutorials -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54954" y="457200"/>
            <a:ext cx="296535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latin typeface="Calibri" panose="020F0502020204030204" pitchFamily="34" charset="0"/>
              </a:rPr>
              <a:t>Not all information on the internet is worth using.  Veterinary medical information must be evaluated for:</a:t>
            </a:r>
            <a:endParaRPr lang="en-US" sz="2200" b="1" dirty="0">
              <a:latin typeface="Calibri" panose="020F0502020204030204" pitchFamily="34" charset="0"/>
            </a:endParaRPr>
          </a:p>
        </p:txBody>
      </p:sp>
      <p:pic>
        <p:nvPicPr>
          <p:cNvPr id="12" name="Picture 11" descr="\\stautz.net\homedirs\FolderRedirection2\Maumee\lori.vanliere\Downloads\johnny-automatic-sad-dog-with-a-broken-leg-300px.pn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3387" y="4779693"/>
            <a:ext cx="1329197" cy="15667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624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04053"/>
          </a:xfrm>
        </p:spPr>
        <p:txBody>
          <a:bodyPr/>
          <a:lstStyle/>
          <a:p>
            <a:r>
              <a:rPr lang="en-US" sz="2400" b="1" dirty="0" smtClean="0">
                <a:latin typeface="Calibri" panose="020F0502020204030204" pitchFamily="34" charset="0"/>
              </a:rPr>
              <a:t>Credible and reliable veterinary medical websites:</a:t>
            </a:r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3823" y="1156771"/>
            <a:ext cx="8955088" cy="5199962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  <a:hlinkClick r:id="rId2"/>
              </a:rPr>
              <a:t>U.S. Department of Agriculture - Animal Health</a:t>
            </a:r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hlinkClick r:id="rId3"/>
              </a:rPr>
              <a:t>AVMA Knowledge base</a:t>
            </a:r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hlinkClick r:id="rId4"/>
              </a:rPr>
              <a:t>FDA Animal &amp; Veterinary page</a:t>
            </a:r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hlinkClick r:id="rId5"/>
              </a:rPr>
              <a:t>Cornell University - free animal health resources</a:t>
            </a:r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hlinkClick r:id="rId6"/>
              </a:rPr>
              <a:t>The Merck Manual Veterinary edition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sz="1800" dirty="0" smtClean="0">
                <a:latin typeface="Calibri" panose="020F0502020204030204" pitchFamily="34" charset="0"/>
              </a:rPr>
              <a:t>- </a:t>
            </a:r>
            <a:r>
              <a:rPr lang="en-US" sz="1800" dirty="0">
                <a:latin typeface="Calibri" panose="020F0502020204030204" pitchFamily="34" charset="0"/>
              </a:rPr>
              <a:t>contains authoritative guidelines for the diagnosis, treatment, and </a:t>
            </a:r>
            <a:r>
              <a:rPr lang="en-US" sz="1800" dirty="0" smtClean="0">
                <a:latin typeface="Calibri" panose="020F0502020204030204" pitchFamily="34" charset="0"/>
              </a:rPr>
              <a:t>prevention </a:t>
            </a:r>
            <a:r>
              <a:rPr lang="en-US" sz="1800" dirty="0">
                <a:latin typeface="Calibri" panose="020F0502020204030204" pitchFamily="34" charset="0"/>
              </a:rPr>
              <a:t>of animal disorders and diseases</a:t>
            </a:r>
            <a:r>
              <a:rPr lang="en-US" sz="1800" dirty="0" smtClean="0">
                <a:latin typeface="Calibri" panose="020F0502020204030204" pitchFamily="34" charset="0"/>
              </a:rPr>
              <a:t>.</a:t>
            </a:r>
          </a:p>
          <a:p>
            <a:r>
              <a:rPr lang="en-US" dirty="0" smtClean="0">
                <a:latin typeface="Calibri" panose="020F0502020204030204" pitchFamily="34" charset="0"/>
                <a:hlinkClick r:id="rId7"/>
              </a:rPr>
              <a:t>The Merck Manual - Pet Health Edition</a:t>
            </a:r>
            <a:r>
              <a:rPr lang="en-US" dirty="0" smtClean="0">
                <a:latin typeface="Calibri" panose="020F0502020204030204" pitchFamily="34" charset="0"/>
              </a:rPr>
              <a:t> - </a:t>
            </a:r>
            <a:r>
              <a:rPr lang="en-US" sz="1800" dirty="0">
                <a:latin typeface="Calibri" panose="020F0502020204030204" pitchFamily="34" charset="0"/>
              </a:rPr>
              <a:t>delivers animal health expertise in everyday language that pet owners can understand.</a:t>
            </a:r>
            <a:endParaRPr lang="en-US" sz="1800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hlinkClick r:id="rId8"/>
              </a:rPr>
              <a:t>U.S. Department of Agriculture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sz="1800" dirty="0" smtClean="0">
                <a:latin typeface="Calibri" panose="020F0502020204030204" pitchFamily="34" charset="0"/>
              </a:rPr>
              <a:t>– animal and plant inspection service.</a:t>
            </a:r>
          </a:p>
          <a:p>
            <a:r>
              <a:rPr lang="en-US" dirty="0" smtClean="0">
                <a:latin typeface="Calibri" panose="020F0502020204030204" pitchFamily="34" charset="0"/>
                <a:hlinkClick r:id="rId9"/>
              </a:rPr>
              <a:t>USDA National Agricultural Library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sz="1800" dirty="0" smtClean="0">
                <a:latin typeface="Calibri" panose="020F0502020204030204" pitchFamily="34" charset="0"/>
              </a:rPr>
              <a:t>– animal welfare information center.</a:t>
            </a:r>
          </a:p>
          <a:p>
            <a:r>
              <a:rPr lang="en-US" dirty="0" smtClean="0">
                <a:latin typeface="Calibri" panose="020F0502020204030204" pitchFamily="34" charset="0"/>
                <a:hlinkClick r:id="rId10"/>
              </a:rPr>
              <a:t>USDA National Agricultural Library - </a:t>
            </a:r>
            <a:r>
              <a:rPr lang="en-US" sz="1800" dirty="0" smtClean="0">
                <a:latin typeface="Calibri" panose="020F0502020204030204" pitchFamily="34" charset="0"/>
              </a:rPr>
              <a:t>animals and livestock</a:t>
            </a:r>
            <a:endParaRPr lang="en-US" sz="1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837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 smtClean="0">
                <a:latin typeface="Calibri" panose="020F0502020204030204" pitchFamily="34" charset="0"/>
              </a:rPr>
              <a:t>Research Library </a:t>
            </a:r>
            <a:r>
              <a:rPr lang="en-US" sz="1200" dirty="0">
                <a:latin typeface="Calibri" panose="020F0502020204030204" pitchFamily="34" charset="0"/>
              </a:rPr>
              <a:t/>
            </a:r>
            <a:br>
              <a:rPr lang="en-US" sz="1200" dirty="0">
                <a:latin typeface="Calibri" panose="020F0502020204030204" pitchFamily="34" charset="0"/>
              </a:rPr>
            </a:br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784616" y="706582"/>
            <a:ext cx="5195997" cy="5313218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2400" dirty="0" smtClean="0">
              <a:latin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</a:rPr>
              <a:t>Access through the </a:t>
            </a:r>
            <a:r>
              <a:rPr lang="en-US" sz="2400" dirty="0" err="1" smtClean="0">
                <a:latin typeface="Calibri" panose="020F0502020204030204" pitchFamily="34" charset="0"/>
              </a:rPr>
              <a:t>SuperMoodle</a:t>
            </a:r>
            <a:r>
              <a:rPr lang="en-US" sz="2400" dirty="0" smtClean="0">
                <a:latin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endParaRPr lang="en-US" sz="2400" dirty="0" smtClean="0">
              <a:latin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</a:rPr>
              <a:t>Available 24/7.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Credible and reliable sources.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Scholarly journals, professional &amp; trade publications, magazines, newspapers.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Different results than the free internet returns.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Basic or Advanced search options.</a:t>
            </a:r>
          </a:p>
          <a:p>
            <a:endParaRPr lang="en-US" sz="2400" dirty="0" smtClean="0"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0520"/>
          </a:xfrm>
          <a:noFill/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</a:rPr>
              <a:t>ProQuest </a:t>
            </a:r>
            <a:r>
              <a:rPr lang="en-US" sz="2400" dirty="0" err="1" smtClean="0">
                <a:latin typeface="Calibri" panose="020F0502020204030204" pitchFamily="34" charset="0"/>
              </a:rPr>
              <a:t>helpguide</a:t>
            </a:r>
            <a:r>
              <a:rPr lang="en-US" sz="2400" dirty="0" smtClean="0">
                <a:latin typeface="Calibri" panose="020F0502020204030204" pitchFamily="34" charset="0"/>
              </a:rPr>
              <a:t> links:</a:t>
            </a:r>
            <a:endParaRPr lang="en-US" sz="2400" dirty="0" smtClean="0">
              <a:latin typeface="Calibri" panose="020F0502020204030204" pitchFamily="34" charset="0"/>
              <a:hlinkClick r:id="rId2"/>
            </a:endParaRPr>
          </a:p>
          <a:p>
            <a:r>
              <a:rPr lang="en-US" sz="2400" dirty="0" smtClean="0">
                <a:latin typeface="Calibri" panose="020F0502020204030204" pitchFamily="34" charset="0"/>
                <a:hlinkClick r:id="rId2"/>
              </a:rPr>
              <a:t>Medical Database - search tips</a:t>
            </a:r>
            <a:r>
              <a:rPr lang="en-US" sz="24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sz="2400" dirty="0" smtClean="0">
                <a:latin typeface="Calibri" panose="020F0502020204030204" pitchFamily="34" charset="0"/>
                <a:hlinkClick r:id="rId3"/>
              </a:rPr>
              <a:t>Create a My Research account</a:t>
            </a:r>
            <a:endParaRPr lang="en-US" sz="2400" dirty="0" smtClean="0">
              <a:latin typeface="Calibri" panose="020F0502020204030204" pitchFamily="34" charset="0"/>
            </a:endParaRPr>
          </a:p>
          <a:p>
            <a:endParaRPr lang="en-US" sz="2400" dirty="0" smtClean="0">
              <a:latin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</a:endParaRPr>
          </a:p>
        </p:txBody>
      </p:sp>
      <p:pic>
        <p:nvPicPr>
          <p:cNvPr id="14" name="Picture 13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932" y="1236300"/>
            <a:ext cx="1433239" cy="394196"/>
          </a:xfrm>
          <a:prstGeom prst="rect">
            <a:avLst/>
          </a:prstGeom>
        </p:spPr>
      </p:pic>
      <p:pic>
        <p:nvPicPr>
          <p:cNvPr id="16" name="Picture 15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490" y="642713"/>
            <a:ext cx="2000529" cy="790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02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140</TotalTime>
  <Words>405</Words>
  <Application>Microsoft Office PowerPoint</Application>
  <PresentationFormat>Widescreen</PresentationFormat>
  <Paragraphs>56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Wingdings</vt:lpstr>
      <vt:lpstr>Wingdings 3</vt:lpstr>
      <vt:lpstr>Ion</vt:lpstr>
      <vt:lpstr>Veterinary Technology </vt:lpstr>
      <vt:lpstr>Before you begin an internet search, it is best to spend a few minutes thinking about what words and phrases will return the best results:</vt:lpstr>
      <vt:lpstr>     </vt:lpstr>
      <vt:lpstr>Credible and reliable veterinary medical websites:</vt:lpstr>
      <vt:lpstr>Research Library  </vt:lpstr>
    </vt:vector>
  </TitlesOfParts>
  <Company>Stautzenberger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Veterinary Technology</dc:title>
  <dc:creator>Lori Van Liere</dc:creator>
  <cp:lastModifiedBy>Lori Van Liere</cp:lastModifiedBy>
  <cp:revision>13</cp:revision>
  <dcterms:created xsi:type="dcterms:W3CDTF">2016-06-15T20:54:17Z</dcterms:created>
  <dcterms:modified xsi:type="dcterms:W3CDTF">2016-08-22T21:00:57Z</dcterms:modified>
</cp:coreProperties>
</file>